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11" r:id="rId10"/>
    <p:sldMasterId id="2147483933" r:id="rId11"/>
  </p:sldMasterIdLst>
  <p:notesMasterIdLst>
    <p:notesMasterId r:id="rId25"/>
  </p:notesMasterIdLst>
  <p:sldIdLst>
    <p:sldId id="256" r:id="rId12"/>
    <p:sldId id="649" r:id="rId13"/>
    <p:sldId id="651" r:id="rId14"/>
    <p:sldId id="652" r:id="rId15"/>
    <p:sldId id="653" r:id="rId16"/>
    <p:sldId id="654" r:id="rId17"/>
    <p:sldId id="655" r:id="rId18"/>
    <p:sldId id="656" r:id="rId19"/>
    <p:sldId id="657" r:id="rId20"/>
    <p:sldId id="658" r:id="rId21"/>
    <p:sldId id="659" r:id="rId22"/>
    <p:sldId id="660" r:id="rId23"/>
    <p:sldId id="661"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49"/>
          </p14:sldIdLst>
        </p14:section>
        <p14:section name="Presentation" id="{6ECFEE84-0763-4195-A954-1A6BD7FD1EFF}">
          <p14:sldIdLst>
            <p14:sldId id="651"/>
            <p14:sldId id="652"/>
            <p14:sldId id="653"/>
            <p14:sldId id="654"/>
            <p14:sldId id="655"/>
            <p14:sldId id="656"/>
            <p14:sldId id="657"/>
            <p14:sldId id="658"/>
            <p14:sldId id="659"/>
            <p14:sldId id="660"/>
            <p14:sldId id="661"/>
          </p14:sldIdLst>
        </p14:section>
        <p14:section name="Exit" id="{26D33BE0-B19C-465D-8801-1598009CC0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55950" autoAdjust="0"/>
  </p:normalViewPr>
  <p:slideViewPr>
    <p:cSldViewPr snapToGrid="0">
      <p:cViewPr varScale="1">
        <p:scale>
          <a:sx n="114" d="100"/>
          <a:sy n="114" d="100"/>
        </p:scale>
        <p:origin x="204" y="9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4/20/2017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146154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7BFE04B4-732D-4944-8ECA-98B3764AA58D}" type="slidenum">
              <a:rPr lang="fr-CA" smtClean="0"/>
              <a:t>2</a:t>
            </a:fld>
            <a:endParaRPr lang="fr-CA"/>
          </a:p>
        </p:txBody>
      </p:sp>
    </p:spTree>
    <p:extLst>
      <p:ext uri="{BB962C8B-B14F-4D97-AF65-F5344CB8AC3E}">
        <p14:creationId xmlns:p14="http://schemas.microsoft.com/office/powerpoint/2010/main" val="1058305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 9:25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54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199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 9:25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8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59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2269D52-CA35-4613-8BBB-B8C8A0A7FBC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10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2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2290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34.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20-04-2017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20-04-2017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4/20/2017</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983627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spTree>
    <p:extLst>
      <p:ext uri="{BB962C8B-B14F-4D97-AF65-F5344CB8AC3E}">
        <p14:creationId xmlns:p14="http://schemas.microsoft.com/office/powerpoint/2010/main" val="77607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40548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0270"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Tree>
    <p:extLst>
      <p:ext uri="{BB962C8B-B14F-4D97-AF65-F5344CB8AC3E}">
        <p14:creationId xmlns:p14="http://schemas.microsoft.com/office/powerpoint/2010/main" val="176387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95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565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2481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8784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tx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2753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2924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3428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32988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1657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0195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61382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1">
                <a:solidFill>
                  <a:srgbClr val="FFFFFF"/>
                </a:solidFill>
              </a:defRPr>
            </a:lvl2pPr>
            <a:lvl3pPr marL="227098" indent="0">
              <a:buNone/>
              <a:tabLst/>
              <a:defRPr sz="1961">
                <a:solidFill>
                  <a:srgbClr val="FFFFFF"/>
                </a:solidFill>
              </a:defRPr>
            </a:lvl3pPr>
            <a:lvl4pPr marL="451085" indent="0">
              <a:buNone/>
              <a:defRPr>
                <a:solidFill>
                  <a:srgbClr val="FFFFFF"/>
                </a:solidFill>
              </a:defRPr>
            </a:lvl4pPr>
            <a:lvl5pPr marL="671963"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0029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9485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2"/>
            <a:ext cx="7837954" cy="727645"/>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12269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95807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3" y="2082616"/>
            <a:ext cx="11653523"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54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69243" y="2082617"/>
            <a:ext cx="7171399"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01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5" y="1189177"/>
            <a:ext cx="5378548"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585607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33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41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solidFill>
                  <a:schemeClr val="bg1"/>
                </a:solidFill>
              </a:defRPr>
            </a:lvl1pPr>
          </a:lstStyle>
          <a:p>
            <a:r>
              <a:rPr lang="en-US" dirty="0"/>
              <a:t>Section title</a:t>
            </a:r>
          </a:p>
        </p:txBody>
      </p:sp>
    </p:spTree>
    <p:extLst>
      <p:ext uri="{BB962C8B-B14F-4D97-AF65-F5344CB8AC3E}">
        <p14:creationId xmlns:p14="http://schemas.microsoft.com/office/powerpoint/2010/main" val="362630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9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308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06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57178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659"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6"/>
            <a:ext cx="11653522"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1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2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08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53" indent="-28465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71" indent="-27531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20" indent="-28465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7" indent="-22398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97" indent="-22398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0158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bar at top - white page">
    <p:spTree>
      <p:nvGrpSpPr>
        <p:cNvPr id="1" name=""/>
        <p:cNvGrpSpPr/>
        <p:nvPr/>
      </p:nvGrpSpPr>
      <p:grpSpPr>
        <a:xfrm>
          <a:off x="0" y="0"/>
          <a:ext cx="0" cy="0"/>
          <a:chOff x="0" y="0"/>
          <a:chExt cx="0" cy="0"/>
        </a:xfrm>
      </p:grpSpPr>
      <p:sp>
        <p:nvSpPr>
          <p:cNvPr id="5" name="Title 1"/>
          <p:cNvSpPr>
            <a:spLocks noGrp="1"/>
          </p:cNvSpPr>
          <p:nvPr>
            <p:ph type="ctrTitle"/>
          </p:nvPr>
        </p:nvSpPr>
        <p:spPr>
          <a:xfrm>
            <a:off x="393080" y="173839"/>
            <a:ext cx="10363200" cy="517064"/>
          </a:xfrm>
          <a:prstGeom prst="rect">
            <a:avLst/>
          </a:prstGeom>
        </p:spPr>
        <p:txBody>
          <a:bodyPr lIns="0" tIns="0" rIns="0" bIns="0" anchor="t" anchorCtr="0"/>
          <a:lstStyle>
            <a:lvl1pPr algn="l">
              <a:defRPr sz="3732">
                <a:solidFill>
                  <a:schemeClr val="tx1"/>
                </a:solidFill>
                <a:latin typeface="Segoe UI Ligh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387549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p:spPr>
        <p:txBody>
          <a:bodyPr/>
          <a:lstStyle>
            <a:lvl1pPr>
              <a:defRPr>
                <a:solidFill>
                  <a:srgbClr val="FFFFFF"/>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77953" y="1402082"/>
            <a:ext cx="11151917" cy="205203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19462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457"/>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011F9C49-6C77-4208-AA11-036F4E8A7FB8}" type="datetimeFigureOut">
              <a:rPr lang="en-US" smtClean="0">
                <a:solidFill>
                  <a:srgbClr val="000000"/>
                </a:solidFill>
              </a:rPr>
              <a:pPr defTabSz="914225"/>
              <a:t>4/20/2017</a:t>
            </a:fld>
            <a:endParaRPr lang="en-US">
              <a:solidFill>
                <a:srgbClr val="00000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endParaRPr lang="en-US">
              <a:solidFill>
                <a:srgbClr val="00000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512E5E80-4611-494C-878B-26E813756901}" type="slidenum">
              <a:rPr lang="en-US" smtClean="0">
                <a:solidFill>
                  <a:srgbClr val="000000"/>
                </a:solidFill>
              </a:rPr>
              <a:pPr defTabSz="914225"/>
              <a:t>‹#›</a:t>
            </a:fld>
            <a:endParaRPr lang="en-US">
              <a:solidFill>
                <a:srgbClr val="000000"/>
              </a:solidFill>
            </a:endParaRPr>
          </a:p>
        </p:txBody>
      </p:sp>
    </p:spTree>
    <p:extLst>
      <p:ext uri="{BB962C8B-B14F-4D97-AF65-F5344CB8AC3E}">
        <p14:creationId xmlns:p14="http://schemas.microsoft.com/office/powerpoint/2010/main" val="34844712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4" y="436419"/>
            <a:ext cx="11401220" cy="553998"/>
          </a:xfrm>
          <a:prstGeom prst="rect">
            <a:avLst/>
          </a:prstGeom>
        </p:spPr>
        <p:txBody>
          <a:bodyPr/>
          <a:lstStyle>
            <a:lvl1pPr algn="l" defTabSz="914127"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1769196" y="6458929"/>
            <a:ext cx="398711" cy="365125"/>
          </a:xfrm>
          <a:prstGeom prst="rect">
            <a:avLst/>
          </a:prstGeom>
        </p:spPr>
        <p:txBody>
          <a:bodyPr/>
          <a:lstStyle/>
          <a:p>
            <a:pPr defTabSz="914049"/>
            <a:fld id="{B60359E2-F1E6-40F3-81C3-5A646FA87138}" type="slidenum">
              <a:rPr lang="en-US" smtClean="0">
                <a:solidFill>
                  <a:srgbClr val="000000"/>
                </a:solidFill>
              </a:rPr>
              <a:pPr defTabSz="914049"/>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3161" y="25280"/>
            <a:ext cx="2235390" cy="822274"/>
          </a:xfrm>
          <a:prstGeom prst="rect">
            <a:avLst/>
          </a:prstGeom>
        </p:spPr>
      </p:pic>
    </p:spTree>
    <p:extLst>
      <p:ext uri="{BB962C8B-B14F-4D97-AF65-F5344CB8AC3E}">
        <p14:creationId xmlns:p14="http://schemas.microsoft.com/office/powerpoint/2010/main" val="40247638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8" y="1447801"/>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8" y="1447801"/>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60" y="1447801"/>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81675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0324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06480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7702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34423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3227816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377103225"/>
      </p:ext>
    </p:extLst>
  </p:cSld>
  <p:clrMapOvr>
    <a:overrideClrMapping bg1="dk1" tx1="lt1" bg2="dk2" tx2="lt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25057950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766506361"/>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1716671723"/>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799832889"/>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07167"/>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494864"/>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203504"/>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73045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468963"/>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20" y="289518"/>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51680845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2" y="6356352"/>
            <a:ext cx="2743200" cy="365125"/>
          </a:xfrm>
          <a:prstGeom prst="rect">
            <a:avLst/>
          </a:prstGeom>
        </p:spPr>
        <p:txBody>
          <a:bodyPr/>
          <a:lstStyle/>
          <a:p>
            <a:pPr defTabSz="913923"/>
            <a:fld id="{4020005D-344A-4C00-AA8A-5DF9EEE47552}" type="datetimeFigureOut">
              <a:rPr lang="en-US" smtClean="0">
                <a:solidFill>
                  <a:prstClr val="black">
                    <a:tint val="75000"/>
                  </a:prstClr>
                </a:solidFill>
              </a:rPr>
              <a:pPr defTabSz="913923"/>
              <a:t>4/20/2017</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913923"/>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pPr defTabSz="913923"/>
            <a:fld id="{1BE94753-1794-4F6A-AB2C-BDB42C9E29B1}" type="slidenum">
              <a:rPr lang="en-US" smtClean="0">
                <a:solidFill>
                  <a:prstClr val="black">
                    <a:tint val="75000"/>
                  </a:prstClr>
                </a:solidFill>
              </a:rPr>
              <a:pPr defTabSz="913923"/>
              <a:t>‹#›</a:t>
            </a:fld>
            <a:endParaRPr lang="en-US">
              <a:solidFill>
                <a:prstClr val="black">
                  <a:tint val="75000"/>
                </a:prstClr>
              </a:solidFill>
            </a:endParaRPr>
          </a:p>
        </p:txBody>
      </p:sp>
    </p:spTree>
    <p:extLst>
      <p:ext uri="{BB962C8B-B14F-4D97-AF65-F5344CB8AC3E}">
        <p14:creationId xmlns:p14="http://schemas.microsoft.com/office/powerpoint/2010/main" val="2428700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prstGeom prst="rect">
            <a:avLst/>
          </a:prstGeo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47986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50660712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23148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67363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2573704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447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41282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7206815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67736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6589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5771528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5593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5384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33704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2022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0532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18884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94846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94754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7987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76474663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493730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7652590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664783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858757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6694379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b="-1"/>
          <a:stretch/>
        </p:blipFill>
        <p:spPr>
          <a:xfrm>
            <a:off x="6146999" y="-7783"/>
            <a:ext cx="6074570" cy="6873565"/>
          </a:xfrm>
          <a:prstGeom prst="rect">
            <a:avLst/>
          </a:prstGeom>
        </p:spPr>
      </p:pic>
    </p:spTree>
    <p:extLst>
      <p:ext uri="{BB962C8B-B14F-4D97-AF65-F5344CB8AC3E}">
        <p14:creationId xmlns:p14="http://schemas.microsoft.com/office/powerpoint/2010/main" val="110447473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Tree>
    <p:extLst>
      <p:ext uri="{BB962C8B-B14F-4D97-AF65-F5344CB8AC3E}">
        <p14:creationId xmlns:p14="http://schemas.microsoft.com/office/powerpoint/2010/main" val="44706389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794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3913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8531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46093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2572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491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a:t>Click to edit Master title style</a:t>
            </a:r>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Tree>
    <p:extLst>
      <p:ext uri="{BB962C8B-B14F-4D97-AF65-F5344CB8AC3E}">
        <p14:creationId xmlns:p14="http://schemas.microsoft.com/office/powerpoint/2010/main" val="27732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85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5332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36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5660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955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4/20/2017</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2.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image" Target="../media/image7.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7.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theme" Target="../theme/theme7.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image" Target="../media/image25.png"/><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theme" Target="../theme/theme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image" Target="../media/image26.png"/><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973" r:id="rId32"/>
    <p:sldLayoutId id="214748397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5"/>
            <a:ext cx="11655840" cy="89966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2"/>
            <a:ext cx="11653521" cy="2079990"/>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226791"/>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Lst>
  <p:transition>
    <p:fade/>
  </p:transition>
  <p:txStyles>
    <p:titleStyle>
      <a:lvl1pPr algn="l" defTabSz="913923"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2" marR="0" indent="-335982" algn="l" defTabSz="91392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14" marR="0" indent="-236432" algn="l" defTabSz="9139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959"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944"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930"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287"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249"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11"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173"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23" rtl="0" eaLnBrk="1" latinLnBrk="0" hangingPunct="1">
        <a:defRPr sz="1765" kern="1200">
          <a:solidFill>
            <a:schemeClr val="tx1"/>
          </a:solidFill>
          <a:latin typeface="+mn-lt"/>
          <a:ea typeface="+mn-ea"/>
          <a:cs typeface="+mn-cs"/>
        </a:defRPr>
      </a:lvl1pPr>
      <a:lvl2pPr marL="456962" algn="l" defTabSz="913923" rtl="0" eaLnBrk="1" latinLnBrk="0" hangingPunct="1">
        <a:defRPr sz="1765" kern="1200">
          <a:solidFill>
            <a:schemeClr val="tx1"/>
          </a:solidFill>
          <a:latin typeface="+mn-lt"/>
          <a:ea typeface="+mn-ea"/>
          <a:cs typeface="+mn-cs"/>
        </a:defRPr>
      </a:lvl2pPr>
      <a:lvl3pPr marL="913923" algn="l" defTabSz="913923" rtl="0" eaLnBrk="1" latinLnBrk="0" hangingPunct="1">
        <a:defRPr sz="1765" kern="1200">
          <a:solidFill>
            <a:schemeClr val="tx1"/>
          </a:solidFill>
          <a:latin typeface="+mn-lt"/>
          <a:ea typeface="+mn-ea"/>
          <a:cs typeface="+mn-cs"/>
        </a:defRPr>
      </a:lvl3pPr>
      <a:lvl4pPr marL="1370885" algn="l" defTabSz="913923" rtl="0" eaLnBrk="1" latinLnBrk="0" hangingPunct="1">
        <a:defRPr sz="1765" kern="1200">
          <a:solidFill>
            <a:schemeClr val="tx1"/>
          </a:solidFill>
          <a:latin typeface="+mn-lt"/>
          <a:ea typeface="+mn-ea"/>
          <a:cs typeface="+mn-cs"/>
        </a:defRPr>
      </a:lvl4pPr>
      <a:lvl5pPr marL="1827846" algn="l" defTabSz="913923" rtl="0" eaLnBrk="1" latinLnBrk="0" hangingPunct="1">
        <a:defRPr sz="1765" kern="1200">
          <a:solidFill>
            <a:schemeClr val="tx1"/>
          </a:solidFill>
          <a:latin typeface="+mn-lt"/>
          <a:ea typeface="+mn-ea"/>
          <a:cs typeface="+mn-cs"/>
        </a:defRPr>
      </a:lvl5pPr>
      <a:lvl6pPr marL="2284807" algn="l" defTabSz="913923" rtl="0" eaLnBrk="1" latinLnBrk="0" hangingPunct="1">
        <a:defRPr sz="1765" kern="1200">
          <a:solidFill>
            <a:schemeClr val="tx1"/>
          </a:solidFill>
          <a:latin typeface="+mn-lt"/>
          <a:ea typeface="+mn-ea"/>
          <a:cs typeface="+mn-cs"/>
        </a:defRPr>
      </a:lvl6pPr>
      <a:lvl7pPr marL="2741769" algn="l" defTabSz="913923" rtl="0" eaLnBrk="1" latinLnBrk="0" hangingPunct="1">
        <a:defRPr sz="1765" kern="1200">
          <a:solidFill>
            <a:schemeClr val="tx1"/>
          </a:solidFill>
          <a:latin typeface="+mn-lt"/>
          <a:ea typeface="+mn-ea"/>
          <a:cs typeface="+mn-cs"/>
        </a:defRPr>
      </a:lvl7pPr>
      <a:lvl8pPr marL="3198730" algn="l" defTabSz="913923" rtl="0" eaLnBrk="1" latinLnBrk="0" hangingPunct="1">
        <a:defRPr sz="1765" kern="1200">
          <a:solidFill>
            <a:schemeClr val="tx1"/>
          </a:solidFill>
          <a:latin typeface="+mn-lt"/>
          <a:ea typeface="+mn-ea"/>
          <a:cs typeface="+mn-cs"/>
        </a:defRPr>
      </a:lvl8pPr>
      <a:lvl9pPr marL="3655692" algn="l" defTabSz="913923"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13075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Lst>
  <p:hf hdr="0" dt="0"/>
  <p:txStyles>
    <p:titleStyle>
      <a:lvl1pPr algn="l" defTabSz="913785" rtl="0" eaLnBrk="1" latinLnBrk="0" hangingPunct="1">
        <a:lnSpc>
          <a:spcPct val="90000"/>
        </a:lnSpc>
        <a:spcBef>
          <a:spcPct val="0"/>
        </a:spcBef>
        <a:buNone/>
        <a:defRPr lang="en-US" sz="5199" b="0" kern="1200" cap="none" spc="-100" baseline="0" dirty="0">
          <a:ln w="3175">
            <a:noFill/>
          </a:ln>
          <a:solidFill>
            <a:srgbClr val="616161"/>
          </a:solidFill>
          <a:effectLst/>
          <a:latin typeface="Segoe UI Light"/>
          <a:ea typeface="+mn-ea"/>
          <a:cs typeface="Segoe ui light (Headings)"/>
        </a:defRPr>
      </a:lvl1pPr>
    </p:titleStyle>
    <p:bodyStyle>
      <a:lvl1pPr marL="400089" indent="-400089" algn="l" defTabSz="533453" rtl="0" eaLnBrk="1" latinLnBrk="0" hangingPunct="1">
        <a:spcBef>
          <a:spcPct val="20000"/>
        </a:spcBef>
        <a:buFont typeface="Arial"/>
        <a:buChar char="•"/>
        <a:defRPr sz="1732" kern="1200">
          <a:solidFill>
            <a:schemeClr val="tx1"/>
          </a:solidFill>
          <a:latin typeface="Segoe"/>
          <a:ea typeface="+mn-ea"/>
          <a:cs typeface="Segoe"/>
        </a:defRPr>
      </a:lvl1pPr>
      <a:lvl2pPr marL="866859" indent="-333409" algn="l" defTabSz="533453" rtl="0" eaLnBrk="1" latinLnBrk="0" hangingPunct="1">
        <a:spcBef>
          <a:spcPct val="20000"/>
        </a:spcBef>
        <a:buFont typeface="Arial"/>
        <a:buChar char="–"/>
        <a:defRPr sz="1732" kern="1200">
          <a:solidFill>
            <a:schemeClr val="tx1"/>
          </a:solidFill>
          <a:latin typeface="Segoe"/>
          <a:ea typeface="+mn-ea"/>
          <a:cs typeface="Segoe"/>
        </a:defRPr>
      </a:lvl2pPr>
      <a:lvl3pPr marL="1333629" indent="-266726" algn="l" defTabSz="533453" rtl="0" eaLnBrk="1" latinLnBrk="0" hangingPunct="1">
        <a:spcBef>
          <a:spcPct val="20000"/>
        </a:spcBef>
        <a:buFont typeface="Arial"/>
        <a:buChar char="•"/>
        <a:defRPr sz="1732" kern="1200">
          <a:solidFill>
            <a:schemeClr val="tx1"/>
          </a:solidFill>
          <a:latin typeface="Segoe"/>
          <a:ea typeface="+mn-ea"/>
          <a:cs typeface="Segoe"/>
        </a:defRPr>
      </a:lvl3pPr>
      <a:lvl4pPr marL="1867081" indent="-266726" algn="l" defTabSz="533453" rtl="0" eaLnBrk="1" latinLnBrk="0" hangingPunct="1">
        <a:spcBef>
          <a:spcPct val="20000"/>
        </a:spcBef>
        <a:buFont typeface="Arial"/>
        <a:buChar char="–"/>
        <a:defRPr sz="1732" kern="1200">
          <a:solidFill>
            <a:schemeClr val="tx1"/>
          </a:solidFill>
          <a:latin typeface="Segoe"/>
          <a:ea typeface="+mn-ea"/>
          <a:cs typeface="Segoe"/>
        </a:defRPr>
      </a:lvl4pPr>
      <a:lvl5pPr marL="2400534" indent="-266726" algn="l" defTabSz="533453" rtl="0" eaLnBrk="1" latinLnBrk="0" hangingPunct="1">
        <a:spcBef>
          <a:spcPct val="20000"/>
        </a:spcBef>
        <a:buFont typeface="Arial"/>
        <a:buChar char="»"/>
        <a:defRPr sz="1732" kern="1200">
          <a:solidFill>
            <a:schemeClr val="tx1"/>
          </a:solidFill>
          <a:latin typeface="Segoe"/>
          <a:ea typeface="+mn-ea"/>
          <a:cs typeface="Segoe"/>
        </a:defRPr>
      </a:lvl5pPr>
      <a:lvl6pPr marL="2933987" indent="-266726" algn="l" defTabSz="533453" rtl="0" eaLnBrk="1" latinLnBrk="0" hangingPunct="1">
        <a:spcBef>
          <a:spcPct val="20000"/>
        </a:spcBef>
        <a:buFont typeface="Arial"/>
        <a:buChar char="•"/>
        <a:defRPr sz="2400" kern="1200">
          <a:solidFill>
            <a:schemeClr val="tx1"/>
          </a:solidFill>
          <a:latin typeface="+mn-lt"/>
          <a:ea typeface="+mn-ea"/>
          <a:cs typeface="+mn-cs"/>
        </a:defRPr>
      </a:lvl6pPr>
      <a:lvl7pPr marL="3467438" indent="-266726" algn="l" defTabSz="533453" rtl="0" eaLnBrk="1" latinLnBrk="0" hangingPunct="1">
        <a:spcBef>
          <a:spcPct val="20000"/>
        </a:spcBef>
        <a:buFont typeface="Arial"/>
        <a:buChar char="•"/>
        <a:defRPr sz="2400" kern="1200">
          <a:solidFill>
            <a:schemeClr val="tx1"/>
          </a:solidFill>
          <a:latin typeface="+mn-lt"/>
          <a:ea typeface="+mn-ea"/>
          <a:cs typeface="+mn-cs"/>
        </a:defRPr>
      </a:lvl7pPr>
      <a:lvl8pPr marL="4000891" indent="-266726" algn="l" defTabSz="533453" rtl="0" eaLnBrk="1" latinLnBrk="0" hangingPunct="1">
        <a:spcBef>
          <a:spcPct val="20000"/>
        </a:spcBef>
        <a:buFont typeface="Arial"/>
        <a:buChar char="•"/>
        <a:defRPr sz="2400" kern="1200">
          <a:solidFill>
            <a:schemeClr val="tx1"/>
          </a:solidFill>
          <a:latin typeface="+mn-lt"/>
          <a:ea typeface="+mn-ea"/>
          <a:cs typeface="+mn-cs"/>
        </a:defRPr>
      </a:lvl8pPr>
      <a:lvl9pPr marL="4534341" indent="-266726" algn="l" defTabSz="533453"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453" rtl="0" eaLnBrk="1" latinLnBrk="0" hangingPunct="1">
        <a:defRPr sz="2132" kern="1200">
          <a:solidFill>
            <a:schemeClr val="tx1"/>
          </a:solidFill>
          <a:latin typeface="+mn-lt"/>
          <a:ea typeface="+mn-ea"/>
          <a:cs typeface="+mn-cs"/>
        </a:defRPr>
      </a:lvl1pPr>
      <a:lvl2pPr marL="533453" algn="l" defTabSz="533453" rtl="0" eaLnBrk="1" latinLnBrk="0" hangingPunct="1">
        <a:defRPr sz="2132" kern="1200">
          <a:solidFill>
            <a:schemeClr val="tx1"/>
          </a:solidFill>
          <a:latin typeface="+mn-lt"/>
          <a:ea typeface="+mn-ea"/>
          <a:cs typeface="+mn-cs"/>
        </a:defRPr>
      </a:lvl2pPr>
      <a:lvl3pPr marL="1066904" algn="l" defTabSz="533453" rtl="0" eaLnBrk="1" latinLnBrk="0" hangingPunct="1">
        <a:defRPr sz="2132" kern="1200">
          <a:solidFill>
            <a:schemeClr val="tx1"/>
          </a:solidFill>
          <a:latin typeface="+mn-lt"/>
          <a:ea typeface="+mn-ea"/>
          <a:cs typeface="+mn-cs"/>
        </a:defRPr>
      </a:lvl3pPr>
      <a:lvl4pPr marL="1600356" algn="l" defTabSz="533453" rtl="0" eaLnBrk="1" latinLnBrk="0" hangingPunct="1">
        <a:defRPr sz="2132" kern="1200">
          <a:solidFill>
            <a:schemeClr val="tx1"/>
          </a:solidFill>
          <a:latin typeface="+mn-lt"/>
          <a:ea typeface="+mn-ea"/>
          <a:cs typeface="+mn-cs"/>
        </a:defRPr>
      </a:lvl4pPr>
      <a:lvl5pPr marL="2133808" algn="l" defTabSz="533453" rtl="0" eaLnBrk="1" latinLnBrk="0" hangingPunct="1">
        <a:defRPr sz="2132" kern="1200">
          <a:solidFill>
            <a:schemeClr val="tx1"/>
          </a:solidFill>
          <a:latin typeface="+mn-lt"/>
          <a:ea typeface="+mn-ea"/>
          <a:cs typeface="+mn-cs"/>
        </a:defRPr>
      </a:lvl5pPr>
      <a:lvl6pPr marL="2667260" algn="l" defTabSz="533453" rtl="0" eaLnBrk="1" latinLnBrk="0" hangingPunct="1">
        <a:defRPr sz="2132" kern="1200">
          <a:solidFill>
            <a:schemeClr val="tx1"/>
          </a:solidFill>
          <a:latin typeface="+mn-lt"/>
          <a:ea typeface="+mn-ea"/>
          <a:cs typeface="+mn-cs"/>
        </a:defRPr>
      </a:lvl6pPr>
      <a:lvl7pPr marL="3200711" algn="l" defTabSz="533453" rtl="0" eaLnBrk="1" latinLnBrk="0" hangingPunct="1">
        <a:defRPr sz="2132" kern="1200">
          <a:solidFill>
            <a:schemeClr val="tx1"/>
          </a:solidFill>
          <a:latin typeface="+mn-lt"/>
          <a:ea typeface="+mn-ea"/>
          <a:cs typeface="+mn-cs"/>
        </a:defRPr>
      </a:lvl7pPr>
      <a:lvl8pPr marL="3734164" algn="l" defTabSz="533453" rtl="0" eaLnBrk="1" latinLnBrk="0" hangingPunct="1">
        <a:defRPr sz="2132" kern="1200">
          <a:solidFill>
            <a:schemeClr val="tx1"/>
          </a:solidFill>
          <a:latin typeface="+mn-lt"/>
          <a:ea typeface="+mn-ea"/>
          <a:cs typeface="+mn-cs"/>
        </a:defRPr>
      </a:lvl8pPr>
      <a:lvl9pPr marL="4267615" algn="l" defTabSz="533453" rtl="0" eaLnBrk="1" latinLnBrk="0" hangingPunct="1">
        <a:defRPr sz="213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273964553"/>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8" r:id="rId34"/>
    <p:sldLayoutId id="2147483969" r:id="rId35"/>
    <p:sldLayoutId id="2147483970" r:id="rId36"/>
    <p:sldLayoutId id="2147483971"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oogle.ca/url?sa=t&amp;rct=j&amp;q=&amp;esrc=s&amp;source=web&amp;cd=3&amp;cad=rja&amp;uact=8&amp;ved=0ahUKEwj1k-bSqrTTAhUE6IMKHZo-AxgQFggvMAI&amp;url=https://teamsystemcafe.blob.core.windows.net/files/Application%20Insights%20Overview%20Deck%20-%20v3.pptx&amp;usg=AFQjCNG35cmxxgg7i3ls6q_Mx0GdeMuvDA"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3.emf"/><Relationship Id="rId11" Type="http://schemas.openxmlformats.org/officeDocument/2006/relationships/image" Target="../media/image47.emf"/><Relationship Id="rId5" Type="http://schemas.microsoft.com/office/2007/relationships/hdphoto" Target="../media/hdphoto1.wdp"/><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azure.microsoft.com/en-us/documentation/articles/app-insights-java-trace-logs/" TargetMode="External"/><Relationship Id="rId3" Type="http://schemas.openxmlformats.org/officeDocument/2006/relationships/image" Target="../media/image49.jpg"/><Relationship Id="rId7" Type="http://schemas.openxmlformats.org/officeDocument/2006/relationships/image" Target="../media/image53.png"/><Relationship Id="rId12" Type="http://schemas.openxmlformats.org/officeDocument/2006/relationships/hyperlink" Target="http://azure.microsoft.com/en-us/documentation/articles/app-insights-diagnostic-search/" TargetMode="Externa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hyperlink" Target="https://github.com/Microsoft/ApplicationInsights-Home" TargetMode="External"/><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94768"/>
            <a:ext cx="12192001" cy="1081833"/>
          </a:xfrm>
        </p:spPr>
        <p:txBody>
          <a:bodyPr>
            <a:noAutofit/>
          </a:bodyPr>
          <a:lstStyle/>
          <a:p>
            <a:r>
              <a:rPr lang="en-US" dirty="0"/>
              <a:t>Azure Application Insights</a:t>
            </a:r>
          </a:p>
        </p:txBody>
      </p:sp>
      <p:sp>
        <p:nvSpPr>
          <p:cNvPr id="3" name="Text Placeholder 2"/>
          <p:cNvSpPr>
            <a:spLocks noGrp="1"/>
          </p:cNvSpPr>
          <p:nvPr>
            <p:ph type="body" sz="quarter" idx="10"/>
          </p:nvPr>
        </p:nvSpPr>
        <p:spPr/>
        <p:txBody>
          <a:bodyPr/>
          <a:lstStyle/>
          <a:p>
            <a:r>
              <a:rPr lang="en-US" dirty="0"/>
              <a:t>Ottawa Azure Boot Camp</a:t>
            </a:r>
          </a:p>
          <a:p>
            <a:endParaRPr lang="en-US" dirty="0"/>
          </a:p>
          <a:p>
            <a:r>
              <a:rPr lang="en-US" dirty="0"/>
              <a:t>Slides core taken from : </a:t>
            </a:r>
          </a:p>
          <a:p>
            <a:r>
              <a:rPr lang="en-CA" dirty="0">
                <a:hlinkClick r:id="rId3"/>
              </a:rPr>
              <a:t>Application Insights Overview</a:t>
            </a:r>
            <a:endParaRPr lang="en-CA" dirty="0"/>
          </a:p>
          <a:p>
            <a:pPr fontAlgn="ctr"/>
            <a:r>
              <a:rPr lang="en-CA" dirty="0"/>
              <a:t>https://teamsystemcafe.blob.core.windows.net/.../Application%20Insights%20Overvie...</a:t>
            </a:r>
          </a:p>
          <a:p>
            <a:r>
              <a:rPr lang="en-CA" b="1" dirty="0"/>
              <a:t>Application Insights</a:t>
            </a:r>
            <a:r>
              <a:rPr lang="en-CA" dirty="0"/>
              <a:t> Availability, Performance and Usage. Agenda. Modern Lifecycle Management. Understanding </a:t>
            </a:r>
            <a:r>
              <a:rPr lang="en-CA" b="1" dirty="0"/>
              <a:t>Application Insights</a:t>
            </a:r>
            <a:r>
              <a:rPr lang="en-CA" dirty="0"/>
              <a:t>. Solving real-world ...</a:t>
            </a:r>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8308975" cy="6977063"/>
          </a:xfrm>
        </p:spPr>
        <p:txBody>
          <a:bodyPr/>
          <a:lstStyle/>
          <a:p>
            <a:pPr defTabSz="913376" fontAlgn="base">
              <a:lnSpc>
                <a:spcPct val="120000"/>
              </a:lnSpc>
              <a:spcBef>
                <a:spcPct val="0"/>
              </a:spcBef>
              <a:spcAft>
                <a:spcPct val="0"/>
              </a:spcAft>
              <a:buSzTx/>
            </a:pPr>
            <a:r>
              <a:rPr lang="en-US" sz="3200" dirty="0">
                <a:solidFill>
                  <a:srgbClr val="6B2A7A"/>
                </a:solidFill>
              </a:rPr>
              <a:t>Identify &amp; triage availability issues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Monitor your web sites with simple pings to complex</a:t>
            </a:r>
            <a:br>
              <a:rPr lang="en-US" sz="2400" kern="0" dirty="0">
                <a:solidFill>
                  <a:schemeClr val="tx1"/>
                </a:solidFill>
              </a:rPr>
            </a:br>
            <a:r>
              <a:rPr lang="en-US" sz="2400" kern="0" dirty="0">
                <a:solidFill>
                  <a:schemeClr val="tx1"/>
                </a:solidFill>
              </a:rPr>
              <a:t>web tests from points around the world</a:t>
            </a:r>
          </a:p>
          <a:p>
            <a:pPr defTabSz="913376" fontAlgn="base">
              <a:lnSpc>
                <a:spcPct val="120000"/>
              </a:lnSpc>
              <a:spcBef>
                <a:spcPct val="0"/>
              </a:spcBef>
              <a:spcAft>
                <a:spcPct val="0"/>
              </a:spcAft>
              <a:buSzTx/>
            </a:pPr>
            <a:endParaRPr lang="en-US" sz="1765" kern="0" dirty="0">
              <a:solidFill>
                <a:schemeClr val="tx1"/>
              </a:solidFill>
            </a:endParaRPr>
          </a:p>
          <a:p>
            <a:pPr defTabSz="913376" fontAlgn="base">
              <a:lnSpc>
                <a:spcPct val="120000"/>
              </a:lnSpc>
              <a:spcBef>
                <a:spcPct val="0"/>
              </a:spcBef>
              <a:spcAft>
                <a:spcPct val="0"/>
              </a:spcAft>
              <a:buSzTx/>
            </a:pPr>
            <a:r>
              <a:rPr lang="en-US" sz="3200" dirty="0">
                <a:solidFill>
                  <a:srgbClr val="6B2A7A"/>
                </a:solidFill>
              </a:rPr>
              <a:t>Diagnose &amp; solve performance problems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Quickly diagnose issues by accessing rich </a:t>
            </a:r>
            <a:r>
              <a:rPr lang="en-US" sz="2400" kern="0" spc="30" dirty="0">
                <a:solidFill>
                  <a:schemeClr val="tx1"/>
                </a:solidFill>
              </a:rPr>
              <a:t>application performance data from the client view to dependencies</a:t>
            </a:r>
          </a:p>
          <a:p>
            <a:pPr defTabSz="913376" fontAlgn="base">
              <a:lnSpc>
                <a:spcPct val="120000"/>
              </a:lnSpc>
              <a:spcBef>
                <a:spcPct val="0"/>
              </a:spcBef>
              <a:spcAft>
                <a:spcPct val="0"/>
              </a:spcAft>
              <a:buSzTx/>
            </a:pPr>
            <a:br>
              <a:rPr lang="en-US" sz="2400" kern="0" spc="30" dirty="0">
                <a:solidFill>
                  <a:schemeClr val="tx1"/>
                </a:solidFill>
              </a:rPr>
            </a:br>
            <a:r>
              <a:rPr lang="en-US" sz="3200" dirty="0">
                <a:solidFill>
                  <a:srgbClr val="6B2A7A"/>
                </a:solidFill>
              </a:rPr>
              <a:t>Mobile crash/sever exception analytics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Real time view of crashes happening on devices, allowing you to focus on fixing key issues with the biggest </a:t>
            </a:r>
            <a:br>
              <a:rPr lang="en-US" sz="2400" kern="0" dirty="0">
                <a:solidFill>
                  <a:schemeClr val="tx1"/>
                </a:solidFill>
              </a:rPr>
            </a:br>
            <a:r>
              <a:rPr lang="en-US" sz="2400" kern="0" dirty="0">
                <a:solidFill>
                  <a:schemeClr val="tx1"/>
                </a:solidFill>
              </a:rPr>
              <a:t>impact first</a:t>
            </a:r>
          </a:p>
          <a:p>
            <a:pPr defTabSz="913376" fontAlgn="base">
              <a:lnSpc>
                <a:spcPct val="120000"/>
              </a:lnSpc>
              <a:spcBef>
                <a:spcPct val="0"/>
              </a:spcBef>
              <a:spcAft>
                <a:spcPct val="0"/>
              </a:spcAft>
              <a:buSzTx/>
            </a:pPr>
            <a:endParaRPr lang="en-US" sz="2400" kern="0" spc="30" dirty="0">
              <a:solidFill>
                <a:schemeClr val="tx1"/>
              </a:solidFill>
            </a:endParaRPr>
          </a:p>
          <a:p>
            <a:pPr defTabSz="913376" fontAlgn="base">
              <a:lnSpc>
                <a:spcPct val="120000"/>
              </a:lnSpc>
              <a:spcBef>
                <a:spcPct val="0"/>
              </a:spcBef>
              <a:spcAft>
                <a:spcPct val="0"/>
              </a:spcAft>
              <a:buSzTx/>
            </a:pPr>
            <a:endParaRPr lang="en-US" sz="24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1026" name="Picture 2" descr="C:\Users\dalek\AppData\Local\Temp\SNAGHTML2a512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552" y="642375"/>
            <a:ext cx="4021898" cy="2635510"/>
          </a:xfrm>
          <a:prstGeom prst="rect">
            <a:avLst/>
          </a:prstGeom>
          <a:noFill/>
          <a:ln w="25400">
            <a:solidFill>
              <a:srgbClr val="232832"/>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r="1463"/>
          <a:stretch/>
        </p:blipFill>
        <p:spPr>
          <a:xfrm>
            <a:off x="8262361" y="3887530"/>
            <a:ext cx="3745637" cy="2717919"/>
          </a:xfrm>
          <a:prstGeom prst="rect">
            <a:avLst/>
          </a:prstGeom>
          <a:ln w="25400">
            <a:solidFill>
              <a:srgbClr val="000000"/>
            </a:solidFill>
          </a:ln>
        </p:spPr>
      </p:pic>
    </p:spTree>
    <p:extLst>
      <p:ext uri="{BB962C8B-B14F-4D97-AF65-F5344CB8AC3E}">
        <p14:creationId xmlns:p14="http://schemas.microsoft.com/office/powerpoint/2010/main" val="338236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2084388"/>
            <a:ext cx="11147425" cy="3430587"/>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Understand where your users are</a:t>
            </a:r>
            <a:br>
              <a:rPr lang="en-US" sz="2400" kern="0" dirty="0">
                <a:solidFill>
                  <a:schemeClr val="tx1"/>
                </a:solidFill>
              </a:rPr>
            </a:br>
            <a:r>
              <a:rPr lang="en-US" sz="2400" kern="0" spc="-30" dirty="0">
                <a:solidFill>
                  <a:schemeClr val="tx1"/>
                </a:solidFill>
              </a:rPr>
              <a:t>coming from and where they spend</a:t>
            </a:r>
            <a:br>
              <a:rPr lang="en-US" sz="2400" kern="0" dirty="0">
                <a:solidFill>
                  <a:schemeClr val="tx1"/>
                </a:solidFill>
              </a:rPr>
            </a:br>
            <a:r>
              <a:rPr lang="en-US" sz="2400" kern="0" dirty="0">
                <a:solidFill>
                  <a:schemeClr val="tx1"/>
                </a:solidFill>
              </a:rPr>
              <a:t>most of their time</a:t>
            </a:r>
            <a:endParaRPr lang="en-US" sz="2400" kern="0" spc="-10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Prioritize future investments and</a:t>
            </a:r>
            <a:br>
              <a:rPr lang="en-US" sz="2400" kern="0" dirty="0">
                <a:solidFill>
                  <a:schemeClr val="tx1"/>
                </a:solidFill>
              </a:rPr>
            </a:br>
            <a:r>
              <a:rPr lang="en-US" sz="2400" kern="0" dirty="0">
                <a:solidFill>
                  <a:schemeClr val="tx1"/>
                </a:solidFill>
              </a:rPr>
              <a:t>continuously improve your app</a:t>
            </a:r>
            <a:br>
              <a:rPr lang="en-US" sz="2400" kern="0" dirty="0">
                <a:solidFill>
                  <a:schemeClr val="tx1"/>
                </a:solidFill>
              </a:rPr>
            </a:br>
            <a:r>
              <a:rPr lang="en-US" sz="2400" kern="0" spc="-40" dirty="0">
                <a:solidFill>
                  <a:schemeClr val="tx1"/>
                </a:solidFill>
              </a:rPr>
              <a:t>based on user activity and usage</a:t>
            </a:r>
            <a:br>
              <a:rPr lang="en-US" sz="2400" kern="0" dirty="0">
                <a:solidFill>
                  <a:schemeClr val="tx1"/>
                </a:solidFill>
              </a:rPr>
            </a:br>
            <a:r>
              <a:rPr lang="en-US" sz="2400" kern="0" dirty="0">
                <a:solidFill>
                  <a:schemeClr val="tx1"/>
                </a:solidFill>
              </a:rPr>
              <a:t>patterns and trends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2" name="Picture 1"/>
          <p:cNvPicPr>
            <a:picLocks noChangeAspect="1"/>
          </p:cNvPicPr>
          <p:nvPr/>
        </p:nvPicPr>
        <p:blipFill>
          <a:blip r:embed="rId3"/>
          <a:stretch>
            <a:fillRect/>
          </a:stretch>
        </p:blipFill>
        <p:spPr>
          <a:xfrm>
            <a:off x="5669704" y="1860257"/>
            <a:ext cx="6327759" cy="4917976"/>
          </a:xfrm>
          <a:prstGeom prst="rect">
            <a:avLst/>
          </a:prstGeom>
          <a:ln w="25400">
            <a:solidFill>
              <a:srgbClr val="000000"/>
            </a:solidFill>
          </a:ln>
        </p:spPr>
      </p:pic>
      <p:sp>
        <p:nvSpPr>
          <p:cNvPr id="7" name="Rectangle 6"/>
          <p:cNvSpPr/>
          <p:nvPr/>
        </p:nvSpPr>
        <p:spPr>
          <a:xfrm>
            <a:off x="642749" y="918983"/>
            <a:ext cx="6265241"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Learn &amp; improve with usage insights</a:t>
            </a:r>
          </a:p>
        </p:txBody>
      </p:sp>
    </p:spTree>
    <p:extLst>
      <p:ext uri="{BB962C8B-B14F-4D97-AF65-F5344CB8AC3E}">
        <p14:creationId xmlns:p14="http://schemas.microsoft.com/office/powerpoint/2010/main" val="1880671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4975"/>
            <a:ext cx="5676900" cy="2581275"/>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Add custom metrics and events to</a:t>
            </a:r>
            <a:br>
              <a:rPr lang="en-US" sz="2400" kern="0" dirty="0">
                <a:solidFill>
                  <a:schemeClr val="tx1"/>
                </a:solidFill>
              </a:rPr>
            </a:br>
            <a:r>
              <a:rPr lang="en-US" sz="2400" kern="0" dirty="0">
                <a:solidFill>
                  <a:schemeClr val="tx1"/>
                </a:solidFill>
              </a:rPr>
              <a:t>better track and analyze user activity</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Continuously Export data to Azure Blob</a:t>
            </a:r>
            <a:br>
              <a:rPr lang="en-US" sz="2400" kern="0" dirty="0">
                <a:solidFill>
                  <a:schemeClr val="tx1"/>
                </a:solidFill>
              </a:rPr>
            </a:br>
            <a:r>
              <a:rPr lang="en-US" sz="2400" kern="0" spc="-40" dirty="0">
                <a:solidFill>
                  <a:schemeClr val="tx1"/>
                </a:solidFill>
              </a:rPr>
              <a:t>Storage for custom integration with other </a:t>
            </a:r>
            <a:r>
              <a:rPr lang="en-US" sz="2400" kern="0" dirty="0">
                <a:solidFill>
                  <a:schemeClr val="tx1"/>
                </a:solidFill>
              </a:rPr>
              <a:t>data sources and further analysis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4" name="Picture 3"/>
          <p:cNvPicPr>
            <a:picLocks noChangeAspect="1"/>
          </p:cNvPicPr>
          <p:nvPr/>
        </p:nvPicPr>
        <p:blipFill>
          <a:blip r:embed="rId3"/>
          <a:stretch>
            <a:fillRect/>
          </a:stretch>
        </p:blipFill>
        <p:spPr>
          <a:xfrm>
            <a:off x="6693617" y="1175283"/>
            <a:ext cx="5222721" cy="5546888"/>
          </a:xfrm>
          <a:prstGeom prst="rect">
            <a:avLst/>
          </a:prstGeom>
          <a:ln>
            <a:noFill/>
          </a:ln>
        </p:spPr>
      </p:pic>
      <p:sp>
        <p:nvSpPr>
          <p:cNvPr id="6" name="Rectangle 5"/>
          <p:cNvSpPr/>
          <p:nvPr/>
        </p:nvSpPr>
        <p:spPr>
          <a:xfrm>
            <a:off x="642749" y="918983"/>
            <a:ext cx="388811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Extend telemetry data</a:t>
            </a:r>
          </a:p>
        </p:txBody>
      </p:sp>
      <p:pic>
        <p:nvPicPr>
          <p:cNvPr id="8" name="Picture 7"/>
          <p:cNvPicPr>
            <a:picLocks noChangeAspect="1"/>
          </p:cNvPicPr>
          <p:nvPr/>
        </p:nvPicPr>
        <p:blipFill>
          <a:blip r:embed="rId4"/>
          <a:stretch>
            <a:fillRect/>
          </a:stretch>
        </p:blipFill>
        <p:spPr>
          <a:xfrm>
            <a:off x="511241" y="4295106"/>
            <a:ext cx="5616585" cy="2428567"/>
          </a:xfrm>
          <a:prstGeom prst="rect">
            <a:avLst/>
          </a:prstGeom>
        </p:spPr>
      </p:pic>
    </p:spTree>
    <p:extLst>
      <p:ext uri="{BB962C8B-B14F-4D97-AF65-F5344CB8AC3E}">
        <p14:creationId xmlns:p14="http://schemas.microsoft.com/office/powerpoint/2010/main" val="298253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br>
              <a:rPr lang="en-US" dirty="0"/>
            </a:br>
            <a:endParaRPr lang="en-US" dirty="0"/>
          </a:p>
        </p:txBody>
      </p:sp>
    </p:spTree>
    <p:extLst>
      <p:ext uri="{BB962C8B-B14F-4D97-AF65-F5344CB8AC3E}">
        <p14:creationId xmlns:p14="http://schemas.microsoft.com/office/powerpoint/2010/main" val="11556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r>
              <a:rPr lang="en-CA" sz="3921" spc="-100" dirty="0">
                <a:solidFill>
                  <a:srgbClr val="FFFFFF"/>
                </a:solidFill>
                <a:latin typeface="Segoe UI Light"/>
              </a:rPr>
              <a:t>Get metrics from the application and go through ways to analyze them</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pic>
        <p:nvPicPr>
          <p:cNvPr id="289" name="Picture 288"/>
          <p:cNvPicPr>
            <a:picLocks noChangeAspect="1"/>
          </p:cNvPicPr>
          <p:nvPr/>
        </p:nvPicPr>
        <p:blipFill>
          <a:blip r:embed="rId3"/>
          <a:stretch>
            <a:fillRect/>
          </a:stretch>
        </p:blipFill>
        <p:spPr>
          <a:xfrm>
            <a:off x="3316506" y="5611485"/>
            <a:ext cx="2016197" cy="1246765"/>
          </a:xfrm>
          <a:prstGeom prst="rect">
            <a:avLst/>
          </a:prstGeom>
        </p:spPr>
      </p:pic>
      <p:sp>
        <p:nvSpPr>
          <p:cNvPr id="74" name="Bent Arrow 73"/>
          <p:cNvSpPr/>
          <p:nvPr/>
        </p:nvSpPr>
        <p:spPr bwMode="auto">
          <a:xfrm>
            <a:off x="1001800" y="2559035"/>
            <a:ext cx="2779785" cy="3374686"/>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Application Insights?</a:t>
            </a:r>
          </a:p>
        </p:txBody>
      </p:sp>
      <p:sp>
        <p:nvSpPr>
          <p:cNvPr id="38" name="Freeform 95"/>
          <p:cNvSpPr>
            <a:spLocks/>
          </p:cNvSpPr>
          <p:nvPr/>
        </p:nvSpPr>
        <p:spPr bwMode="auto">
          <a:xfrm flipH="1">
            <a:off x="3559787" y="3095673"/>
            <a:ext cx="1493240" cy="9697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pic>
        <p:nvPicPr>
          <p:cNvPr id="72" name="Picture 71"/>
          <p:cNvPicPr>
            <a:picLocks noChangeAspect="1"/>
          </p:cNvPicPr>
          <p:nvPr/>
        </p:nvPicPr>
        <p:blipFill rotWithShape="1">
          <a:blip r:embed="rId4"/>
          <a:srcRect l="11266" b="33156"/>
          <a:stretch/>
        </p:blipFill>
        <p:spPr>
          <a:xfrm>
            <a:off x="2452" y="3971848"/>
            <a:ext cx="4441732" cy="2885665"/>
          </a:xfrm>
          <a:prstGeom prst="rect">
            <a:avLst/>
          </a:prstGeom>
        </p:spPr>
      </p:pic>
      <p:sp>
        <p:nvSpPr>
          <p:cNvPr id="73" name="Rectangle 72"/>
          <p:cNvSpPr/>
          <p:nvPr/>
        </p:nvSpPr>
        <p:spPr>
          <a:xfrm>
            <a:off x="1591591" y="1550798"/>
            <a:ext cx="3009473" cy="976839"/>
          </a:xfrm>
          <a:prstGeom prst="rect">
            <a:avLst/>
          </a:prstGeom>
        </p:spPr>
        <p:txBody>
          <a:bodyPr wrap="square">
            <a:spAutoFit/>
          </a:bodyPr>
          <a:lstStyle/>
          <a:p>
            <a:pPr defTabSz="914367">
              <a:lnSpc>
                <a:spcPct val="120000"/>
              </a:lnSpc>
            </a:pPr>
            <a:r>
              <a:rPr lang="en-US" sz="1600" spc="30" dirty="0">
                <a:solidFill>
                  <a:srgbClr val="404040"/>
                </a:solidFill>
                <a:latin typeface="Segoe UI"/>
              </a:rPr>
              <a:t>Telemetry is collected at each</a:t>
            </a:r>
            <a:r>
              <a:rPr lang="en-US" sz="1600" dirty="0">
                <a:solidFill>
                  <a:srgbClr val="404040"/>
                </a:solidFill>
                <a:latin typeface="Segoe UI"/>
              </a:rPr>
              <a:t> </a:t>
            </a:r>
            <a:r>
              <a:rPr lang="en-US" sz="1600" spc="-30" dirty="0">
                <a:solidFill>
                  <a:srgbClr val="404040"/>
                </a:solidFill>
                <a:latin typeface="Segoe UI"/>
              </a:rPr>
              <a:t>tier: mobile applications, server</a:t>
            </a:r>
            <a:r>
              <a:rPr lang="en-US" sz="1600" dirty="0">
                <a:solidFill>
                  <a:srgbClr val="404040"/>
                </a:solidFill>
                <a:latin typeface="Segoe UI"/>
              </a:rPr>
              <a:t> applications and browser</a:t>
            </a:r>
          </a:p>
        </p:txBody>
      </p:sp>
      <p:sp>
        <p:nvSpPr>
          <p:cNvPr id="75" name="Rectangle 74"/>
          <p:cNvSpPr/>
          <p:nvPr/>
        </p:nvSpPr>
        <p:spPr>
          <a:xfrm>
            <a:off x="821487" y="1078676"/>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726979" y="4440812"/>
            <a:ext cx="3360093" cy="976839"/>
          </a:xfrm>
          <a:prstGeom prst="rect">
            <a:avLst/>
          </a:prstGeom>
        </p:spPr>
        <p:txBody>
          <a:bodyPr wrap="square">
            <a:spAutoFit/>
          </a:bodyPr>
          <a:lstStyle/>
          <a:p>
            <a:pPr defTabSz="932563">
              <a:lnSpc>
                <a:spcPct val="120000"/>
              </a:lnSpc>
            </a:pPr>
            <a:r>
              <a:rPr lang="en-US" sz="1600" dirty="0">
                <a:solidFill>
                  <a:srgbClr val="404040"/>
                </a:solidFill>
                <a:latin typeface="Segoe UI"/>
              </a:rPr>
              <a:t>Telemetry arrives in the Application Insights service in the cloud where it is processed &amp; stored</a:t>
            </a:r>
          </a:p>
        </p:txBody>
      </p:sp>
      <p:sp>
        <p:nvSpPr>
          <p:cNvPr id="109" name="Rectangle 108"/>
          <p:cNvSpPr/>
          <p:nvPr/>
        </p:nvSpPr>
        <p:spPr>
          <a:xfrm>
            <a:off x="8269608" y="678503"/>
            <a:ext cx="3382208" cy="845689"/>
          </a:xfrm>
          <a:prstGeom prst="rect">
            <a:avLst/>
          </a:prstGeom>
        </p:spPr>
        <p:txBody>
          <a:bodyPr wrap="square">
            <a:spAutoFit/>
          </a:bodyPr>
          <a:lstStyle/>
          <a:p>
            <a:pPr defTabSz="914367"/>
            <a:r>
              <a:rPr lang="en-US" sz="1600" dirty="0">
                <a:solidFill>
                  <a:srgbClr val="404040"/>
                </a:solidFill>
                <a:latin typeface="Segoe UI"/>
              </a:rPr>
              <a:t>Get a 360° view of the application including availability, performance and usage patterns</a:t>
            </a:r>
          </a:p>
        </p:txBody>
      </p:sp>
      <p:sp>
        <p:nvSpPr>
          <p:cNvPr id="110" name="Rectangle 109"/>
          <p:cNvSpPr/>
          <p:nvPr/>
        </p:nvSpPr>
        <p:spPr>
          <a:xfrm>
            <a:off x="7432840" y="82575"/>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0" name="Freeform 95"/>
          <p:cNvSpPr>
            <a:spLocks/>
          </p:cNvSpPr>
          <p:nvPr/>
        </p:nvSpPr>
        <p:spPr bwMode="auto">
          <a:xfrm flipH="1">
            <a:off x="4192757" y="2060384"/>
            <a:ext cx="2542915" cy="16514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33" tIns="46616" rIns="93233" bIns="46616" numCol="1" anchor="ctr" anchorCtr="0" compatLnSpc="1">
            <a:prstTxWarp prst="textNoShape">
              <a:avLst/>
            </a:prstTxWarp>
          </a:bodyPr>
          <a:lstStyle/>
          <a:p>
            <a:pPr algn="ctr" defTabSz="932239">
              <a:defRPr/>
            </a:pPr>
            <a:endParaRPr lang="en-US" sz="2400" kern="0" dirty="0">
              <a:solidFill>
                <a:srgbClr val="404040"/>
              </a:solidFill>
              <a:latin typeface="Segoe UI"/>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78" name="Rectangle 77"/>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455" y="2570083"/>
            <a:ext cx="2172803" cy="1715370"/>
          </a:xfrm>
          <a:prstGeom prst="rect">
            <a:avLst/>
          </a:prstGeom>
        </p:spPr>
      </p:pic>
      <p:grpSp>
        <p:nvGrpSpPr>
          <p:cNvPr id="114" name="Group 113"/>
          <p:cNvGrpSpPr/>
          <p:nvPr/>
        </p:nvGrpSpPr>
        <p:grpSpPr>
          <a:xfrm>
            <a:off x="8271957" y="1781181"/>
            <a:ext cx="3675680" cy="2929626"/>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374808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04523" y="1000502"/>
            <a:ext cx="637486" cy="819957"/>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TextBox 485"/>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sp>
        <p:nvSpPr>
          <p:cNvPr id="2" name="Title 1"/>
          <p:cNvSpPr>
            <a:spLocks noGrp="1"/>
          </p:cNvSpPr>
          <p:nvPr>
            <p:ph type="title" idx="4294967295"/>
          </p:nvPr>
        </p:nvSpPr>
        <p:spPr>
          <a:xfrm>
            <a:off x="536575" y="288925"/>
            <a:ext cx="11655425" cy="900113"/>
          </a:xfrm>
          <a:prstGeom prst="rect">
            <a:avLst/>
          </a:prstGeom>
        </p:spPr>
        <p:txBody>
          <a:bodyPr/>
          <a:lstStyle/>
          <a:p>
            <a:r>
              <a:rPr lang="en-US" dirty="0">
                <a:solidFill>
                  <a:schemeClr val="tx1"/>
                </a:solidFill>
              </a:rPr>
              <a:t>Sources of Telemetry</a:t>
            </a:r>
          </a:p>
        </p:txBody>
      </p:sp>
      <p:sp>
        <p:nvSpPr>
          <p:cNvPr id="377" name="Rounded Rectangle 376"/>
          <p:cNvSpPr/>
          <p:nvPr/>
        </p:nvSpPr>
        <p:spPr bwMode="auto">
          <a:xfrm>
            <a:off x="3850512" y="5178205"/>
            <a:ext cx="2517571" cy="922476"/>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a:t>
            </a:r>
          </a:p>
        </p:txBody>
      </p:sp>
      <p:sp>
        <p:nvSpPr>
          <p:cNvPr id="378" name="Rectangle 377"/>
          <p:cNvSpPr/>
          <p:nvPr/>
        </p:nvSpPr>
        <p:spPr bwMode="auto">
          <a:xfrm>
            <a:off x="3850512" y="4542555"/>
            <a:ext cx="2517571" cy="55488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platform</a:t>
            </a:r>
          </a:p>
        </p:txBody>
      </p:sp>
      <p:sp>
        <p:nvSpPr>
          <p:cNvPr id="381" name="Rectangle 380"/>
          <p:cNvSpPr/>
          <p:nvPr/>
        </p:nvSpPr>
        <p:spPr bwMode="auto">
          <a:xfrm>
            <a:off x="3850511" y="3123893"/>
            <a:ext cx="2517570" cy="133789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a:t>
            </a:r>
          </a:p>
        </p:txBody>
      </p:sp>
      <p:grpSp>
        <p:nvGrpSpPr>
          <p:cNvPr id="11" name="Group 10"/>
          <p:cNvGrpSpPr/>
          <p:nvPr/>
        </p:nvGrpSpPr>
        <p:grpSpPr>
          <a:xfrm>
            <a:off x="7519962" y="870296"/>
            <a:ext cx="4460410" cy="5255166"/>
            <a:chOff x="7394750" y="455559"/>
            <a:chExt cx="4461043" cy="5255911"/>
          </a:xfrm>
        </p:grpSpPr>
        <p:grpSp>
          <p:nvGrpSpPr>
            <p:cNvPr id="4" name="Group 3"/>
            <p:cNvGrpSpPr/>
            <p:nvPr/>
          </p:nvGrpSpPr>
          <p:grpSpPr>
            <a:xfrm>
              <a:off x="7404275" y="455559"/>
              <a:ext cx="3358228" cy="1124763"/>
              <a:chOff x="7590294" y="801789"/>
              <a:chExt cx="3358228" cy="1124763"/>
            </a:xfrm>
          </p:grpSpPr>
          <p:sp>
            <p:nvSpPr>
              <p:cNvPr id="487" name="TextBox 486"/>
              <p:cNvSpPr txBox="1"/>
              <p:nvPr/>
            </p:nvSpPr>
            <p:spPr>
              <a:xfrm>
                <a:off x="7590294" y="801789"/>
                <a:ext cx="3290945" cy="640416"/>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Outside-in monitoring</a:t>
                </a:r>
              </a:p>
            </p:txBody>
          </p:sp>
          <p:sp>
            <p:nvSpPr>
              <p:cNvPr id="488" name="TextBox 487"/>
              <p:cNvSpPr txBox="1"/>
              <p:nvPr/>
            </p:nvSpPr>
            <p:spPr>
              <a:xfrm>
                <a:off x="7590294" y="1181979"/>
                <a:ext cx="3358228" cy="744573"/>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URL pings and web tests from 16</a:t>
                </a:r>
                <a:br>
                  <a:rPr lang="en-US" sz="1600" kern="0" dirty="0">
                    <a:solidFill>
                      <a:srgbClr val="404040"/>
                    </a:solidFill>
                    <a:latin typeface="Segoe UI"/>
                  </a:rPr>
                </a:br>
                <a:r>
                  <a:rPr lang="en-US" sz="1600" kern="0" dirty="0">
                    <a:solidFill>
                      <a:srgbClr val="404040"/>
                    </a:solidFill>
                    <a:latin typeface="Segoe UI"/>
                  </a:rPr>
                  <a:t>global points of presence</a:t>
                </a:r>
              </a:p>
            </p:txBody>
          </p:sp>
        </p:grpSp>
        <p:grpSp>
          <p:nvGrpSpPr>
            <p:cNvPr id="6" name="Group 5"/>
            <p:cNvGrpSpPr/>
            <p:nvPr/>
          </p:nvGrpSpPr>
          <p:grpSpPr>
            <a:xfrm>
              <a:off x="7404275" y="1612334"/>
              <a:ext cx="3606736" cy="907562"/>
              <a:chOff x="7590294" y="2161552"/>
              <a:chExt cx="3606736" cy="907562"/>
            </a:xfrm>
          </p:grpSpPr>
          <p:sp>
            <p:nvSpPr>
              <p:cNvPr id="499" name="TextBox 498"/>
              <p:cNvSpPr txBox="1"/>
              <p:nvPr/>
            </p:nvSpPr>
            <p:spPr>
              <a:xfrm>
                <a:off x="7590294" y="2161552"/>
                <a:ext cx="3526586"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user behavior</a:t>
                </a:r>
              </a:p>
            </p:txBody>
          </p:sp>
          <p:sp>
            <p:nvSpPr>
              <p:cNvPr id="500" name="TextBox 499"/>
              <p:cNvSpPr txBox="1"/>
              <p:nvPr/>
            </p:nvSpPr>
            <p:spPr>
              <a:xfrm>
                <a:off x="7590294" y="2541742"/>
                <a:ext cx="3606736"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How is the application being used?</a:t>
                </a:r>
              </a:p>
            </p:txBody>
          </p:sp>
        </p:grpSp>
        <p:grpSp>
          <p:nvGrpSpPr>
            <p:cNvPr id="501" name="Group 500"/>
            <p:cNvGrpSpPr/>
            <p:nvPr/>
          </p:nvGrpSpPr>
          <p:grpSpPr>
            <a:xfrm>
              <a:off x="7404275" y="2547510"/>
              <a:ext cx="4103667" cy="1133585"/>
              <a:chOff x="7590294" y="2161552"/>
              <a:chExt cx="4103667" cy="1133585"/>
            </a:xfrm>
          </p:grpSpPr>
          <p:sp>
            <p:nvSpPr>
              <p:cNvPr id="502" name="TextBox 501"/>
              <p:cNvSpPr txBox="1"/>
              <p:nvPr/>
            </p:nvSpPr>
            <p:spPr>
              <a:xfrm>
                <a:off x="7590294" y="2161552"/>
                <a:ext cx="4103667"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Developer traces and events</a:t>
                </a:r>
              </a:p>
            </p:txBody>
          </p:sp>
          <p:sp>
            <p:nvSpPr>
              <p:cNvPr id="503" name="TextBox 502"/>
              <p:cNvSpPr txBox="1"/>
              <p:nvPr/>
            </p:nvSpPr>
            <p:spPr>
              <a:xfrm>
                <a:off x="7590294" y="2541742"/>
                <a:ext cx="3843981"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Whatever the developer would like to</a:t>
                </a:r>
                <a:br>
                  <a:rPr lang="en-US" sz="1600" kern="0" dirty="0">
                    <a:solidFill>
                      <a:srgbClr val="404040"/>
                    </a:solidFill>
                    <a:latin typeface="Segoe UI"/>
                  </a:rPr>
                </a:br>
                <a:r>
                  <a:rPr lang="en-US" sz="1600" kern="0" dirty="0">
                    <a:solidFill>
                      <a:srgbClr val="404040"/>
                    </a:solidFill>
                    <a:latin typeface="Segoe UI"/>
                  </a:rPr>
                  <a:t>send to Application Insights</a:t>
                </a:r>
              </a:p>
            </p:txBody>
          </p:sp>
        </p:grpSp>
        <p:grpSp>
          <p:nvGrpSpPr>
            <p:cNvPr id="504" name="Group 503"/>
            <p:cNvGrpSpPr/>
            <p:nvPr/>
          </p:nvGrpSpPr>
          <p:grpSpPr>
            <a:xfrm>
              <a:off x="7404275" y="3704285"/>
              <a:ext cx="4451518" cy="1133585"/>
              <a:chOff x="7590294" y="2161552"/>
              <a:chExt cx="4451518" cy="1133585"/>
            </a:xfrm>
          </p:grpSpPr>
          <p:sp>
            <p:nvSpPr>
              <p:cNvPr id="505" name="TextBox 504"/>
              <p:cNvSpPr txBox="1"/>
              <p:nvPr/>
            </p:nvSpPr>
            <p:spPr>
              <a:xfrm>
                <a:off x="7590294" y="2161552"/>
                <a:ext cx="4406634"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application behavior</a:t>
                </a:r>
              </a:p>
            </p:txBody>
          </p:sp>
          <p:sp>
            <p:nvSpPr>
              <p:cNvPr id="506" name="TextBox 505"/>
              <p:cNvSpPr txBox="1"/>
              <p:nvPr/>
            </p:nvSpPr>
            <p:spPr>
              <a:xfrm>
                <a:off x="7590294" y="2541742"/>
                <a:ext cx="4451518"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No coding required – service dependencies,</a:t>
                </a:r>
                <a:br>
                  <a:rPr lang="en-US" sz="1600" kern="0" dirty="0">
                    <a:solidFill>
                      <a:srgbClr val="404040"/>
                    </a:solidFill>
                    <a:latin typeface="Segoe UI"/>
                  </a:rPr>
                </a:br>
                <a:r>
                  <a:rPr lang="en-US" sz="1600" kern="0" dirty="0">
                    <a:solidFill>
                      <a:srgbClr val="404040"/>
                    </a:solidFill>
                    <a:latin typeface="Segoe UI"/>
                  </a:rPr>
                  <a:t>queries, response time, exceptions, logs, etc.</a:t>
                </a:r>
              </a:p>
            </p:txBody>
          </p:sp>
        </p:grpSp>
        <p:grpSp>
          <p:nvGrpSpPr>
            <p:cNvPr id="507" name="Group 506"/>
            <p:cNvGrpSpPr/>
            <p:nvPr/>
          </p:nvGrpSpPr>
          <p:grpSpPr>
            <a:xfrm>
              <a:off x="7394750" y="4803908"/>
              <a:ext cx="3887261" cy="907562"/>
              <a:chOff x="7590294" y="2161552"/>
              <a:chExt cx="3887261" cy="907562"/>
            </a:xfrm>
          </p:grpSpPr>
          <p:sp>
            <p:nvSpPr>
              <p:cNvPr id="508" name="TextBox 507"/>
              <p:cNvSpPr txBox="1"/>
              <p:nvPr/>
            </p:nvSpPr>
            <p:spPr>
              <a:xfrm>
                <a:off x="7590294" y="2161552"/>
                <a:ext cx="3887261"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Infrastructure performance</a:t>
                </a:r>
              </a:p>
            </p:txBody>
          </p:sp>
          <p:sp>
            <p:nvSpPr>
              <p:cNvPr id="509" name="TextBox 508"/>
              <p:cNvSpPr txBox="1"/>
              <p:nvPr/>
            </p:nvSpPr>
            <p:spPr>
              <a:xfrm>
                <a:off x="7590294" y="2541742"/>
                <a:ext cx="3122630"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System performance counters</a:t>
                </a:r>
              </a:p>
            </p:txBody>
          </p:sp>
        </p:grpSp>
      </p:grpSp>
      <p:grpSp>
        <p:nvGrpSpPr>
          <p:cNvPr id="673" name="Group 672"/>
          <p:cNvGrpSpPr/>
          <p:nvPr/>
        </p:nvGrpSpPr>
        <p:grpSpPr>
          <a:xfrm>
            <a:off x="755019" y="1338334"/>
            <a:ext cx="2775388" cy="4743299"/>
            <a:chOff x="476448" y="1519013"/>
            <a:chExt cx="2775781" cy="4743972"/>
          </a:xfrm>
        </p:grpSpPr>
        <p:cxnSp>
          <p:nvCxnSpPr>
            <p:cNvPr id="672" name="Straight Connector 671"/>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9" name="Right Arrow 648"/>
            <p:cNvSpPr/>
            <p:nvPr/>
          </p:nvSpPr>
          <p:spPr bwMode="auto">
            <a:xfrm>
              <a:off x="1266906" y="3320791"/>
              <a:ext cx="793996" cy="457252"/>
            </a:xfrm>
            <a:prstGeom prst="rightArrow">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gradFill>
                  <a:gsLst>
                    <a:gs pos="0">
                      <a:srgbClr val="FFFFFF"/>
                    </a:gs>
                    <a:gs pos="100000">
                      <a:srgbClr val="FFFFFF"/>
                    </a:gs>
                  </a:gsLst>
                  <a:lin ang="5400000" scaled="0"/>
                </a:gradFill>
                <a:latin typeface="Segoe UI"/>
              </a:endParaRPr>
            </a:p>
          </p:txBody>
        </p:sp>
        <p:grpSp>
          <p:nvGrpSpPr>
            <p:cNvPr id="17" name="Group 16"/>
            <p:cNvGrpSpPr/>
            <p:nvPr/>
          </p:nvGrpSpPr>
          <p:grpSpPr>
            <a:xfrm>
              <a:off x="476448" y="1519013"/>
              <a:ext cx="2775781" cy="1071319"/>
              <a:chOff x="367590" y="2017942"/>
              <a:chExt cx="2775781" cy="1071319"/>
            </a:xfrm>
          </p:grpSpPr>
          <p:pic>
            <p:nvPicPr>
              <p:cNvPr id="594" name="Picture 593"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602" name="Group 601"/>
              <p:cNvGrpSpPr/>
              <p:nvPr/>
            </p:nvGrpSpPr>
            <p:grpSpPr>
              <a:xfrm>
                <a:off x="1118303" y="2633636"/>
                <a:ext cx="1824166" cy="455625"/>
                <a:chOff x="336253" y="5273196"/>
                <a:chExt cx="1824166" cy="455625"/>
              </a:xfrm>
            </p:grpSpPr>
            <p:pic>
              <p:nvPicPr>
                <p:cNvPr id="603" name="Picture 602"/>
                <p:cNvPicPr>
                  <a:picLocks noChangeAspect="1"/>
                </p:cNvPicPr>
                <p:nvPr/>
              </p:nvPicPr>
              <p:blipFill>
                <a:blip r:embed="rId6"/>
                <a:stretch>
                  <a:fillRect/>
                </a:stretch>
              </p:blipFill>
              <p:spPr>
                <a:xfrm>
                  <a:off x="336253" y="5273196"/>
                  <a:ext cx="591185" cy="335005"/>
                </a:xfrm>
                <a:prstGeom prst="rect">
                  <a:avLst/>
                </a:prstGeom>
              </p:spPr>
            </p:pic>
            <p:pic>
              <p:nvPicPr>
                <p:cNvPr id="604" name="Picture 603"/>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605" name="Picture 604"/>
                <p:cNvPicPr>
                  <a:picLocks noChangeAspect="1"/>
                </p:cNvPicPr>
                <p:nvPr/>
              </p:nvPicPr>
              <p:blipFill>
                <a:blip r:embed="rId8"/>
                <a:stretch>
                  <a:fillRect/>
                </a:stretch>
              </p:blipFill>
              <p:spPr>
                <a:xfrm>
                  <a:off x="1042531" y="5273196"/>
                  <a:ext cx="488108" cy="302162"/>
                </a:xfrm>
                <a:prstGeom prst="rect">
                  <a:avLst/>
                </a:prstGeom>
              </p:spPr>
            </p:pic>
          </p:grpSp>
          <p:pic>
            <p:nvPicPr>
              <p:cNvPr id="606" name="Picture 605"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607" name="Picture 606"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608" name="Picture 607"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grpSp>
          <p:nvGrpSpPr>
            <p:cNvPr id="18" name="Group 17"/>
            <p:cNvGrpSpPr/>
            <p:nvPr/>
          </p:nvGrpSpPr>
          <p:grpSpPr>
            <a:xfrm>
              <a:off x="623494" y="4243960"/>
              <a:ext cx="2459456" cy="750294"/>
              <a:chOff x="661002" y="4082035"/>
              <a:chExt cx="2459456" cy="750294"/>
            </a:xfrm>
          </p:grpSpPr>
          <p:pic>
            <p:nvPicPr>
              <p:cNvPr id="610" name="Picture 609"/>
              <p:cNvPicPr>
                <a:picLocks noChangeAspect="1"/>
              </p:cNvPicPr>
              <p:nvPr/>
            </p:nvPicPr>
            <p:blipFill>
              <a:blip r:embed="rId9"/>
              <a:stretch>
                <a:fillRect/>
              </a:stretch>
            </p:blipFill>
            <p:spPr>
              <a:xfrm>
                <a:off x="661002" y="4082035"/>
                <a:ext cx="1213332" cy="750294"/>
              </a:xfrm>
              <a:prstGeom prst="rect">
                <a:avLst/>
              </a:prstGeom>
            </p:spPr>
          </p:pic>
          <p:pic>
            <p:nvPicPr>
              <p:cNvPr id="611" name="Picture 610"/>
              <p:cNvPicPr>
                <a:picLocks noChangeAspect="1"/>
              </p:cNvPicPr>
              <p:nvPr/>
            </p:nvPicPr>
            <p:blipFill>
              <a:blip r:embed="rId9"/>
              <a:stretch>
                <a:fillRect/>
              </a:stretch>
            </p:blipFill>
            <p:spPr>
              <a:xfrm>
                <a:off x="1907126" y="4082035"/>
                <a:ext cx="1213332" cy="750294"/>
              </a:xfrm>
              <a:prstGeom prst="rect">
                <a:avLst/>
              </a:prstGeom>
            </p:spPr>
          </p:pic>
        </p:grpSp>
        <p:pic>
          <p:nvPicPr>
            <p:cNvPr id="612" name="Picture 611"/>
            <p:cNvPicPr>
              <a:picLocks noChangeAspect="1"/>
            </p:cNvPicPr>
            <p:nvPr/>
          </p:nvPicPr>
          <p:blipFill rotWithShape="1">
            <a:blip r:embed="rId9"/>
            <a:srcRect r="67734"/>
            <a:stretch/>
          </p:blipFill>
          <p:spPr>
            <a:xfrm>
              <a:off x="797071" y="3085633"/>
              <a:ext cx="483988" cy="927568"/>
            </a:xfrm>
            <a:prstGeom prst="rect">
              <a:avLst/>
            </a:prstGeom>
          </p:spPr>
        </p:pic>
        <p:grpSp>
          <p:nvGrpSpPr>
            <p:cNvPr id="621" name="Group 620"/>
            <p:cNvGrpSpPr/>
            <p:nvPr/>
          </p:nvGrpSpPr>
          <p:grpSpPr>
            <a:xfrm>
              <a:off x="2118273" y="3231917"/>
              <a:ext cx="439738" cy="635000"/>
              <a:chOff x="2047875" y="3259138"/>
              <a:chExt cx="439738" cy="635000"/>
            </a:xfrm>
          </p:grpSpPr>
          <p:sp>
            <p:nvSpPr>
              <p:cNvPr id="20" name="AutoShape 3"/>
              <p:cNvSpPr>
                <a:spLocks noChangeAspect="1" noChangeArrowheads="1" noTextEdit="1"/>
              </p:cNvSpPr>
              <p:nvPr/>
            </p:nvSpPr>
            <p:spPr bwMode="auto">
              <a:xfrm>
                <a:off x="2047875" y="3259138"/>
                <a:ext cx="4397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1" name="Freeform 5"/>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2" name="Freeform 6"/>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3" name="Oval 7"/>
              <p:cNvSpPr>
                <a:spLocks noChangeArrowheads="1"/>
              </p:cNvSpPr>
              <p:nvPr/>
            </p:nvSpPr>
            <p:spPr bwMode="auto">
              <a:xfrm>
                <a:off x="2051050" y="3259138"/>
                <a:ext cx="433388" cy="246063"/>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4" name="Freeform 8"/>
              <p:cNvSpPr>
                <a:spLocks/>
              </p:cNvSpPr>
              <p:nvPr/>
            </p:nvSpPr>
            <p:spPr bwMode="auto">
              <a:xfrm>
                <a:off x="2085975" y="3284538"/>
                <a:ext cx="363538" cy="114300"/>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5" name="Freeform 9"/>
              <p:cNvSpPr>
                <a:spLocks/>
              </p:cNvSpPr>
              <p:nvPr/>
            </p:nvSpPr>
            <p:spPr bwMode="auto">
              <a:xfrm>
                <a:off x="2093913" y="3333751"/>
                <a:ext cx="347663" cy="130175"/>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cxnSp>
          <p:nvCxnSpPr>
            <p:cNvPr id="629" name="Elbow Connector 628"/>
            <p:cNvCxnSpPr>
              <a:stCxn id="612" idx="0"/>
              <a:endCxn id="603"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Elbow Connector 630"/>
            <p:cNvCxnSpPr>
              <a:stCxn id="16"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endCxn id="605"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Elbow Connector 651"/>
            <p:cNvCxnSpPr>
              <a:stCxn id="612" idx="2"/>
            </p:cNvCxnSpPr>
            <p:nvPr/>
          </p:nvCxnSpPr>
          <p:spPr>
            <a:xfrm rot="16200000" flipH="1">
              <a:off x="1891214" y="3161051"/>
              <a:ext cx="131290" cy="1835589"/>
            </a:xfrm>
            <a:prstGeom prst="bentConnector2">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9" name="Picture 608"/>
            <p:cNvPicPr>
              <a:picLocks noChangeAspect="1"/>
            </p:cNvPicPr>
            <p:nvPr/>
          </p:nvPicPr>
          <p:blipFill>
            <a:blip r:embed="rId9"/>
            <a:stretch>
              <a:fillRect/>
            </a:stretch>
          </p:blipFill>
          <p:spPr>
            <a:xfrm>
              <a:off x="1013469" y="5226380"/>
              <a:ext cx="1676338" cy="1036605"/>
            </a:xfrm>
            <a:prstGeom prst="rect">
              <a:avLst/>
            </a:prstGeom>
          </p:spPr>
        </p:pic>
      </p:grpSp>
      <p:pic>
        <p:nvPicPr>
          <p:cNvPr id="682" name="Picture 681" descr="pers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128" y="1669472"/>
            <a:ext cx="1860339" cy="1437534"/>
          </a:xfrm>
          <a:prstGeom prst="rect">
            <a:avLst/>
          </a:prstGeom>
        </p:spPr>
      </p:pic>
      <p:pic>
        <p:nvPicPr>
          <p:cNvPr id="683" name="Picture 682"/>
          <p:cNvPicPr>
            <a:picLocks noChangeAspect="1"/>
          </p:cNvPicPr>
          <p:nvPr/>
        </p:nvPicPr>
        <p:blipFill>
          <a:blip r:embed="rId11"/>
          <a:stretch>
            <a:fillRect/>
          </a:stretch>
        </p:blipFill>
        <p:spPr>
          <a:xfrm>
            <a:off x="2402484" y="2874319"/>
            <a:ext cx="731588" cy="964366"/>
          </a:xfrm>
          <a:prstGeom prst="rect">
            <a:avLst/>
          </a:prstGeom>
        </p:spPr>
      </p:pic>
      <p:grpSp>
        <p:nvGrpSpPr>
          <p:cNvPr id="76" name="Group 75"/>
          <p:cNvGrpSpPr/>
          <p:nvPr/>
        </p:nvGrpSpPr>
        <p:grpSpPr>
          <a:xfrm>
            <a:off x="6801148" y="2126937"/>
            <a:ext cx="637486" cy="819957"/>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79" name="Group 78"/>
          <p:cNvGrpSpPr/>
          <p:nvPr/>
        </p:nvGrpSpPr>
        <p:grpSpPr>
          <a:xfrm>
            <a:off x="6798824" y="3079284"/>
            <a:ext cx="637486" cy="819957"/>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82" name="Group 81"/>
          <p:cNvGrpSpPr/>
          <p:nvPr/>
        </p:nvGrpSpPr>
        <p:grpSpPr>
          <a:xfrm>
            <a:off x="6796501" y="4193940"/>
            <a:ext cx="637486" cy="819957"/>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TextBox 83"/>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85" name="Group 84"/>
          <p:cNvGrpSpPr/>
          <p:nvPr/>
        </p:nvGrpSpPr>
        <p:grpSpPr>
          <a:xfrm>
            <a:off x="6797994" y="5325435"/>
            <a:ext cx="637486" cy="819957"/>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spTree>
    <p:extLst>
      <p:ext uri="{BB962C8B-B14F-4D97-AF65-F5344CB8AC3E}">
        <p14:creationId xmlns:p14="http://schemas.microsoft.com/office/powerpoint/2010/main" val="26877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solidFill>
                  <a:schemeClr val="tx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785" y="1388670"/>
            <a:ext cx="2390466" cy="2390466"/>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787756" y="5193873"/>
            <a:ext cx="1293704" cy="129370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6929" y="4863576"/>
            <a:ext cx="1657436" cy="1657436"/>
          </a:xfrm>
          <a:prstGeom prst="rect">
            <a:avLst/>
          </a:prstGeom>
        </p:spPr>
      </p:pic>
      <p:pic>
        <p:nvPicPr>
          <p:cNvPr id="9" name="Picture 8" descr="http://thomasborzecki.ca/content/tutorials/images/php-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4258" y="5023036"/>
            <a:ext cx="1532902" cy="11496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9071" y="464132"/>
            <a:ext cx="1466038" cy="1466038"/>
          </a:xfrm>
          <a:prstGeom prst="rect">
            <a:avLst/>
          </a:prstGeom>
        </p:spPr>
      </p:pic>
      <p:pic>
        <p:nvPicPr>
          <p:cNvPr id="12" name="Picture 2" descr="http://upload.wikimedia.org/wikipedia/commons/f/f1/Ruby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0967" y="1866738"/>
            <a:ext cx="926259" cy="9271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38328" y="3500295"/>
            <a:ext cx="1009757" cy="1009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jetbus.io/images/logo-nod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59110" y="3500295"/>
            <a:ext cx="1201678" cy="1201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2979" y="652528"/>
            <a:ext cx="2961168" cy="1089246"/>
          </a:xfrm>
          <a:prstGeom prst="rect">
            <a:avLst/>
          </a:prstGeom>
        </p:spPr>
      </p:pic>
      <p:sp>
        <p:nvSpPr>
          <p:cNvPr id="15" name="Text Placeholder 103"/>
          <p:cNvSpPr txBox="1">
            <a:spLocks/>
          </p:cNvSpPr>
          <p:nvPr/>
        </p:nvSpPr>
        <p:spPr>
          <a:xfrm>
            <a:off x="354680" y="1818520"/>
            <a:ext cx="7932886" cy="5165501"/>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Easily add analytics across multiple platforms including: ASP.NET, Java/J2EE, iOS, Android, Windows, as well as OSS technologies such as Node.JS, PHP, Ruby, Python, etc.</a:t>
            </a:r>
          </a:p>
          <a:p>
            <a:pPr marL="335982" indent="-335982" defTabSz="913923"/>
            <a:r>
              <a:rPr lang="en-US" sz="2745" dirty="0">
                <a:solidFill>
                  <a:srgbClr val="000000"/>
                </a:solidFill>
                <a:latin typeface="Segoe UI Light"/>
              </a:rPr>
              <a:t>Open source SDK: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1"/>
              </a:rPr>
              <a:t>https://github.com/Microsoft/ApplicationInsights-Home</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solidFill>
                  <a:srgbClr val="000000"/>
                </a:solidFill>
                <a:latin typeface="Segoe UI Light"/>
              </a:rPr>
              <a:t>Logging framework: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2"/>
              </a:rPr>
              <a:t>Log4Net, </a:t>
            </a:r>
            <a:r>
              <a:rPr lang="en-US" sz="2745" dirty="0" err="1">
                <a:gradFill>
                  <a:gsLst>
                    <a:gs pos="1250">
                      <a:srgbClr val="3F3F3F"/>
                    </a:gs>
                    <a:gs pos="99000">
                      <a:srgbClr val="3F3F3F"/>
                    </a:gs>
                  </a:gsLst>
                  <a:lin ang="5400000" scaled="0"/>
                </a:gradFill>
                <a:latin typeface="Segoe UI Light"/>
                <a:hlinkClick r:id="rId12"/>
              </a:rPr>
              <a:t>nLog</a:t>
            </a:r>
            <a:r>
              <a:rPr lang="en-US" sz="2745" dirty="0">
                <a:gradFill>
                  <a:gsLst>
                    <a:gs pos="1250">
                      <a:srgbClr val="3F3F3F"/>
                    </a:gs>
                    <a:gs pos="99000">
                      <a:srgbClr val="3F3F3F"/>
                    </a:gs>
                  </a:gsLst>
                  <a:lin ang="5400000" scaled="0"/>
                </a:gradFill>
                <a:latin typeface="Segoe UI Light"/>
                <a:hlinkClick r:id="rId12"/>
              </a:rPr>
              <a:t>, </a:t>
            </a:r>
            <a:r>
              <a:rPr lang="en-US" sz="2745" dirty="0" err="1">
                <a:gradFill>
                  <a:gsLst>
                    <a:gs pos="1250">
                      <a:srgbClr val="3F3F3F"/>
                    </a:gs>
                    <a:gs pos="99000">
                      <a:srgbClr val="3F3F3F"/>
                    </a:gs>
                  </a:gsLst>
                  <a:lin ang="5400000" scaled="0"/>
                </a:gradFill>
                <a:latin typeface="Segoe UI Light"/>
                <a:hlinkClick r:id="rId12"/>
              </a:rPr>
              <a:t>System.Diagnostics</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3"/>
              </a:rPr>
              <a:t>Log4J, </a:t>
            </a:r>
            <a:r>
              <a:rPr lang="en-US" sz="2745" dirty="0" err="1">
                <a:gradFill>
                  <a:gsLst>
                    <a:gs pos="1250">
                      <a:srgbClr val="3F3F3F"/>
                    </a:gs>
                    <a:gs pos="99000">
                      <a:srgbClr val="3F3F3F"/>
                    </a:gs>
                  </a:gsLst>
                  <a:lin ang="5400000" scaled="0"/>
                </a:gradFill>
                <a:latin typeface="Segoe UI Light"/>
                <a:hlinkClick r:id="rId13"/>
              </a:rPr>
              <a:t>Logback</a:t>
            </a:r>
            <a:endParaRPr lang="en-US" sz="2745" dirty="0">
              <a:gradFill>
                <a:gsLst>
                  <a:gs pos="1250">
                    <a:srgbClr val="3F3F3F"/>
                  </a:gs>
                  <a:gs pos="99000">
                    <a:srgbClr val="3F3F3F"/>
                  </a:gs>
                </a:gsLst>
                <a:lin ang="5400000" scaled="0"/>
              </a:gradFill>
              <a:latin typeface="Segoe UI Light"/>
            </a:endParaRPr>
          </a:p>
          <a:p>
            <a:pPr marL="342834" indent="-342834" defTabSz="913376" fontAlgn="base">
              <a:lnSpc>
                <a:spcPct val="120000"/>
              </a:lnSpc>
              <a:spcBef>
                <a:spcPct val="0"/>
              </a:spcBef>
              <a:spcAft>
                <a:spcPct val="0"/>
              </a:spcAft>
              <a:buSzTx/>
            </a:pPr>
            <a:endParaRPr lang="en-US" sz="2745" kern="0" spc="50" dirty="0">
              <a:solidFill>
                <a:srgbClr val="000000"/>
              </a:solidFill>
              <a:latin typeface="Segoe UI Light"/>
            </a:endParaRPr>
          </a:p>
        </p:txBody>
      </p:sp>
      <p:sp>
        <p:nvSpPr>
          <p:cNvPr id="16" name="Rectangle 15"/>
          <p:cNvSpPr/>
          <p:nvPr/>
        </p:nvSpPr>
        <p:spPr>
          <a:xfrm>
            <a:off x="571558" y="1070115"/>
            <a:ext cx="3026854"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Any app support</a:t>
            </a:r>
          </a:p>
        </p:txBody>
      </p:sp>
      <p:sp>
        <p:nvSpPr>
          <p:cNvPr id="19" name="Title 1"/>
          <p:cNvSpPr txBox="1">
            <a:spLocks/>
          </p:cNvSpPr>
          <p:nvPr/>
        </p:nvSpPr>
        <p:spPr>
          <a:xfrm>
            <a:off x="228927" y="310827"/>
            <a:ext cx="11655425" cy="900113"/>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a:solidFill>
                  <a:schemeClr val="tx1"/>
                </a:solidFill>
              </a:rPr>
              <a:t>Key capabilities</a:t>
            </a:r>
          </a:p>
        </p:txBody>
      </p:sp>
    </p:spTree>
    <p:extLst>
      <p:ext uri="{BB962C8B-B14F-4D97-AF65-F5344CB8AC3E}">
        <p14:creationId xmlns:p14="http://schemas.microsoft.com/office/powerpoint/2010/main" val="74056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927" y="310827"/>
            <a:ext cx="11655425" cy="900113"/>
          </a:xfrm>
          <a:prstGeom prst="rect">
            <a:avLst/>
          </a:prstGeom>
        </p:spPr>
        <p:txBody>
          <a:bodyPr/>
          <a:lstStyle/>
          <a:p>
            <a:r>
              <a:rPr lang="en-US" dirty="0">
                <a:solidFill>
                  <a:schemeClr val="tx1"/>
                </a:solidFill>
              </a:rPr>
              <a:t>Key capabilities</a:t>
            </a:r>
          </a:p>
        </p:txBody>
      </p:sp>
      <p:sp>
        <p:nvSpPr>
          <p:cNvPr id="225" name="Rectangle 224"/>
          <p:cNvSpPr/>
          <p:nvPr/>
        </p:nvSpPr>
        <p:spPr>
          <a:xfrm>
            <a:off x="4340501" y="1504878"/>
            <a:ext cx="4033912" cy="452590"/>
          </a:xfrm>
          <a:prstGeom prst="rect">
            <a:avLst/>
          </a:prstGeom>
        </p:spPr>
        <p:txBody>
          <a:bodyPr wrap="square">
            <a:spAutoFit/>
          </a:bodyPr>
          <a:lstStyle/>
          <a:p>
            <a:pPr algn="ctr" defTabSz="914367"/>
            <a:endParaRPr lang="en-US" sz="2353" dirty="0">
              <a:solidFill>
                <a:srgbClr val="404040"/>
              </a:solidFill>
              <a:latin typeface="Segoe UI"/>
            </a:endParaRPr>
          </a:p>
        </p:txBody>
      </p:sp>
      <p:grpSp>
        <p:nvGrpSpPr>
          <p:cNvPr id="226" name="Group 225"/>
          <p:cNvGrpSpPr/>
          <p:nvPr/>
        </p:nvGrpSpPr>
        <p:grpSpPr>
          <a:xfrm>
            <a:off x="306590" y="1504878"/>
            <a:ext cx="4033912" cy="4642197"/>
            <a:chOff x="46037" y="2049462"/>
            <a:chExt cx="4114800" cy="4735283"/>
          </a:xfrm>
        </p:grpSpPr>
        <p:sp>
          <p:nvSpPr>
            <p:cNvPr id="227" name="Rectangle 226"/>
            <p:cNvSpPr/>
            <p:nvPr/>
          </p:nvSpPr>
          <p:spPr>
            <a:xfrm>
              <a:off x="46037" y="2049462"/>
              <a:ext cx="4114800" cy="2514535"/>
            </a:xfrm>
            <a:prstGeom prst="rect">
              <a:avLst/>
            </a:prstGeom>
          </p:spPr>
          <p:txBody>
            <a:bodyPr wrap="square">
              <a:spAutoFit/>
            </a:bodyPr>
            <a:lstStyle/>
            <a:p>
              <a:pPr algn="ctr" defTabSz="914367"/>
              <a:r>
                <a:rPr lang="en-US" sz="1765" b="1" dirty="0">
                  <a:solidFill>
                    <a:srgbClr val="404040"/>
                  </a:solidFill>
                  <a:latin typeface="Segoe UI"/>
                </a:rPr>
                <a:t>360° View Across</a:t>
              </a:r>
            </a:p>
            <a:p>
              <a:pPr algn="ctr" defTabSz="914367"/>
              <a:r>
                <a:rPr lang="en-US" sz="1765" b="1" dirty="0">
                  <a:solidFill>
                    <a:srgbClr val="404040"/>
                  </a:solidFill>
                  <a:latin typeface="Segoe UI"/>
                </a:rPr>
                <a:t>Availability, Performance &amp; Usage</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Overall app health via Overview Blade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correlate performance &amp; usage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Detailed insights with a click of a button through intuitive data exploration</a:t>
              </a:r>
              <a:endParaRPr lang="en-US" sz="2353" dirty="0">
                <a:solidFill>
                  <a:srgbClr val="404040"/>
                </a:solidFill>
                <a:latin typeface="Segoe UI"/>
              </a:endParaRPr>
            </a:p>
          </p:txBody>
        </p:sp>
        <p:pic>
          <p:nvPicPr>
            <p:cNvPr id="228" name="Picture 227"/>
            <p:cNvPicPr>
              <a:picLocks noChangeAspect="1"/>
            </p:cNvPicPr>
            <p:nvPr/>
          </p:nvPicPr>
          <p:blipFill>
            <a:blip r:embed="rId3"/>
            <a:stretch>
              <a:fillRect/>
            </a:stretch>
          </p:blipFill>
          <p:spPr>
            <a:xfrm>
              <a:off x="928429" y="5021262"/>
              <a:ext cx="2350016" cy="1763483"/>
            </a:xfrm>
            <a:prstGeom prst="rect">
              <a:avLst/>
            </a:prstGeom>
          </p:spPr>
        </p:pic>
      </p:grpSp>
      <p:grpSp>
        <p:nvGrpSpPr>
          <p:cNvPr id="229" name="Group 228"/>
          <p:cNvGrpSpPr/>
          <p:nvPr/>
        </p:nvGrpSpPr>
        <p:grpSpPr>
          <a:xfrm>
            <a:off x="4340501" y="1504878"/>
            <a:ext cx="4033912" cy="4583490"/>
            <a:chOff x="4160837" y="2049462"/>
            <a:chExt cx="4114800" cy="4675399"/>
          </a:xfrm>
        </p:grpSpPr>
        <p:cxnSp>
          <p:nvCxnSpPr>
            <p:cNvPr id="230" name="Straight Connector 229"/>
            <p:cNvCxnSpPr/>
            <p:nvPr/>
          </p:nvCxnSpPr>
          <p:spPr>
            <a:xfrm>
              <a:off x="41608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4160837" y="2049462"/>
              <a:ext cx="4114800" cy="3111621"/>
            </a:xfrm>
            <a:prstGeom prst="rect">
              <a:avLst/>
            </a:prstGeom>
          </p:spPr>
          <p:txBody>
            <a:bodyPr wrap="square">
              <a:spAutoFit/>
            </a:bodyPr>
            <a:lstStyle/>
            <a:p>
              <a:pPr algn="ctr" defTabSz="914367"/>
              <a:r>
                <a:rPr lang="en-US" sz="1765" b="1" dirty="0">
                  <a:solidFill>
                    <a:srgbClr val="404040"/>
                  </a:solidFill>
                  <a:latin typeface="Segoe UI"/>
                </a:rPr>
                <a:t>Fast &amp; Powerful Diagnostics &amp; Usage Insights </a:t>
              </a:r>
              <a:endParaRPr lang="en-US" sz="2353" b="1"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diagnose availability &amp; performance issues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Learn &amp; improve continuously with usage insights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Extend your telemetry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Export your data for further analysis</a:t>
              </a:r>
              <a:br>
                <a:rPr lang="en-US" sz="1568" dirty="0">
                  <a:solidFill>
                    <a:srgbClr val="404040"/>
                  </a:solidFill>
                  <a:latin typeface="Segoe UI"/>
                </a:rPr>
              </a:br>
              <a:endParaRPr lang="en-US" sz="1568" dirty="0">
                <a:solidFill>
                  <a:srgbClr val="404040"/>
                </a:solidFill>
                <a:latin typeface="Segoe UI"/>
              </a:endParaRPr>
            </a:p>
          </p:txBody>
        </p:sp>
        <p:pic>
          <p:nvPicPr>
            <p:cNvPr id="232" name="Picture 231"/>
            <p:cNvPicPr>
              <a:picLocks noChangeAspect="1"/>
            </p:cNvPicPr>
            <p:nvPr/>
          </p:nvPicPr>
          <p:blipFill>
            <a:blip r:embed="rId4"/>
            <a:stretch>
              <a:fillRect/>
            </a:stretch>
          </p:blipFill>
          <p:spPr>
            <a:xfrm>
              <a:off x="5190943" y="5081146"/>
              <a:ext cx="2210238" cy="1643715"/>
            </a:xfrm>
            <a:prstGeom prst="rect">
              <a:avLst/>
            </a:prstGeom>
          </p:spPr>
        </p:pic>
      </p:grpSp>
      <p:grpSp>
        <p:nvGrpSpPr>
          <p:cNvPr id="233" name="Group 232"/>
          <p:cNvGrpSpPr/>
          <p:nvPr/>
        </p:nvGrpSpPr>
        <p:grpSpPr>
          <a:xfrm>
            <a:off x="8374413" y="1504878"/>
            <a:ext cx="4033912" cy="4531923"/>
            <a:chOff x="8275637" y="2049462"/>
            <a:chExt cx="4114800" cy="4622797"/>
          </a:xfrm>
        </p:grpSpPr>
        <p:sp>
          <p:nvSpPr>
            <p:cNvPr id="234" name="Rectangle 233"/>
            <p:cNvSpPr/>
            <p:nvPr/>
          </p:nvSpPr>
          <p:spPr>
            <a:xfrm>
              <a:off x="8275637" y="2049462"/>
              <a:ext cx="4114800" cy="2292935"/>
            </a:xfrm>
            <a:prstGeom prst="rect">
              <a:avLst/>
            </a:prstGeom>
          </p:spPr>
          <p:txBody>
            <a:bodyPr wrap="square">
              <a:spAutoFit/>
            </a:bodyPr>
            <a:lstStyle/>
            <a:p>
              <a:pPr algn="ctr" defTabSz="914367"/>
              <a:r>
                <a:rPr lang="en-US" sz="1765" b="1" dirty="0">
                  <a:solidFill>
                    <a:srgbClr val="404040"/>
                  </a:solidFill>
                  <a:latin typeface="Segoe UI"/>
                </a:rPr>
                <a:t>Built-in Analytics</a:t>
              </a:r>
            </a:p>
            <a:p>
              <a:pPr algn="ctr" defTabSz="914367"/>
              <a:r>
                <a:rPr lang="en-US" sz="1765" b="1" dirty="0">
                  <a:solidFill>
                    <a:srgbClr val="404040"/>
                  </a:solidFill>
                  <a:latin typeface="Segoe UI"/>
                </a:rPr>
                <a:t>for any app </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Supports any app type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Zero-click enablement</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No-touch monitoring</a:t>
              </a:r>
              <a:br>
                <a:rPr lang="en-US" sz="1568" dirty="0">
                  <a:solidFill>
                    <a:srgbClr val="404040"/>
                  </a:solidFill>
                  <a:latin typeface="Segoe UI"/>
                </a:rPr>
              </a:br>
              <a:endParaRPr lang="en-US" sz="1568" dirty="0">
                <a:solidFill>
                  <a:srgbClr val="404040"/>
                </a:solidFill>
                <a:latin typeface="Segoe UI"/>
              </a:endParaRPr>
            </a:p>
          </p:txBody>
        </p:sp>
        <p:cxnSp>
          <p:nvCxnSpPr>
            <p:cNvPr id="235" name="Straight Connector 234"/>
            <p:cNvCxnSpPr/>
            <p:nvPr/>
          </p:nvCxnSpPr>
          <p:spPr>
            <a:xfrm>
              <a:off x="82756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9200235" y="5133747"/>
              <a:ext cx="2265604" cy="1538512"/>
              <a:chOff x="3757613" y="4330700"/>
              <a:chExt cx="1919288" cy="1303338"/>
            </a:xfrm>
          </p:grpSpPr>
          <p:sp>
            <p:nvSpPr>
              <p:cNvPr id="237"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8"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9"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0"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1"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2"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3"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4"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5"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6"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7"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8"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9"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0"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1"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2"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3"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4"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5"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6"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7"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8"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9"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0"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1"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2"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3"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4"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5"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6"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7"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8"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9"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0"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1"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2"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3"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4"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5"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6"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7"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8"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9"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0"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1"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2"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3"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4"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5"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6"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7"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8"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9"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0"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1"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3"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4"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5"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6"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7"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8"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9"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0"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1"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2"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3"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4"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5"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6"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7"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8"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9"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0"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1"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2"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3"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4"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5"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6"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7"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8"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9"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0"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1"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2"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3"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4"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5"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6"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7"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8"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9"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0"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1"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2"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3"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4"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5"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6"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7"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8"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9"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0"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1"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2"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3"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4"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5"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6"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7"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8"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9"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0"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1"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2"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3"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4"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5"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6"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7"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8"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9"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0"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1"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2"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3"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4"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5"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6"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7"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8"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9"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0"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1"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2"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3"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4"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5"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6"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7"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8"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9"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0"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1"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2"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3"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4"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5"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6"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7"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8"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9"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0"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1"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2"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3"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4"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5"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6"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7"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8"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9"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0"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1"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2"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3"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4"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5"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6"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7"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8"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9"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0"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1"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2"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3"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4"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5"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6"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grpSp>
      </p:grpSp>
    </p:spTree>
    <p:extLst>
      <p:ext uri="{BB962C8B-B14F-4D97-AF65-F5344CB8AC3E}">
        <p14:creationId xmlns:p14="http://schemas.microsoft.com/office/powerpoint/2010/main" val="2306870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500" fill="hold"/>
                                        <p:tgtEl>
                                          <p:spTgt spid="229"/>
                                        </p:tgtEl>
                                        <p:attrNameLst>
                                          <p:attrName>ppt_x</p:attrName>
                                        </p:attrNameLst>
                                      </p:cBhvr>
                                      <p:tavLst>
                                        <p:tav tm="0">
                                          <p:val>
                                            <p:strVal val="1+#ppt_w/2"/>
                                          </p:val>
                                        </p:tav>
                                        <p:tav tm="100000">
                                          <p:val>
                                            <p:strVal val="#ppt_x"/>
                                          </p:val>
                                        </p:tav>
                                      </p:tavLst>
                                    </p:anim>
                                    <p:anim calcmode="lin" valueType="num">
                                      <p:cBhvr additive="base">
                                        <p:cTn id="8"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3"/>
                                        </p:tgtEl>
                                        <p:attrNameLst>
                                          <p:attrName>style.visibility</p:attrName>
                                        </p:attrNameLst>
                                      </p:cBhvr>
                                      <p:to>
                                        <p:strVal val="visible"/>
                                      </p:to>
                                    </p:set>
                                    <p:anim calcmode="lin" valueType="num">
                                      <p:cBhvr additive="base">
                                        <p:cTn id="13" dur="500" fill="hold"/>
                                        <p:tgtEl>
                                          <p:spTgt spid="233"/>
                                        </p:tgtEl>
                                        <p:attrNameLst>
                                          <p:attrName>ppt_x</p:attrName>
                                        </p:attrNameLst>
                                      </p:cBhvr>
                                      <p:tavLst>
                                        <p:tav tm="0">
                                          <p:val>
                                            <p:strVal val="1+#ppt_w/2"/>
                                          </p:val>
                                        </p:tav>
                                        <p:tav tm="100000">
                                          <p:val>
                                            <p:strVal val="#ppt_x"/>
                                          </p:val>
                                        </p:tav>
                                      </p:tavLst>
                                    </p:anim>
                                    <p:anim calcmode="lin" valueType="num">
                                      <p:cBhvr additive="base">
                                        <p:cTn id="14" dur="500" fill="hold"/>
                                        <p:tgtEl>
                                          <p:spTgt spid="2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11149013" cy="2087563"/>
          </a:xfrm>
        </p:spPr>
        <p:txBody>
          <a:bodyPr/>
          <a:lstStyle/>
          <a:p>
            <a:pPr defTabSz="913376" fontAlgn="base">
              <a:lnSpc>
                <a:spcPct val="120000"/>
              </a:lnSpc>
              <a:spcBef>
                <a:spcPct val="0"/>
              </a:spcBef>
              <a:spcAft>
                <a:spcPct val="0"/>
              </a:spcAft>
              <a:buSzTx/>
            </a:pPr>
            <a:r>
              <a:rPr lang="en-US" sz="3200" dirty="0">
                <a:solidFill>
                  <a:srgbClr val="6B2A7A"/>
                </a:solidFill>
              </a:rPr>
              <a:t>Out of the box experience</a:t>
            </a: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Provides a summary of the application’s health - availability, performance and usage</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bg2"/>
                </a:solidFill>
              </a:rPr>
              <a:t>Paired timeline allows users to quickly correlate metrics and identify trends</a:t>
            </a:r>
          </a:p>
        </p:txBody>
      </p:sp>
      <p:sp>
        <p:nvSpPr>
          <p:cNvPr id="3" name="Title 2"/>
          <p:cNvSpPr>
            <a:spLocks noGrp="1"/>
          </p:cNvSpPr>
          <p:nvPr>
            <p:ph type="title" idx="4294967295"/>
          </p:nvPr>
        </p:nvSpPr>
        <p:spPr>
          <a:xfrm>
            <a:off x="222191" y="189415"/>
            <a:ext cx="11149013" cy="665163"/>
          </a:xfrm>
        </p:spPr>
        <p:txBody>
          <a:bodyPr/>
          <a:lstStyle/>
          <a:p>
            <a:r>
              <a:rPr lang="en-US" dirty="0">
                <a:solidFill>
                  <a:schemeClr val="tx1"/>
                </a:solidFill>
              </a:rPr>
              <a:t>Overview Blade</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sp>
        <p:nvSpPr>
          <p:cNvPr id="38" name="Freeform 5"/>
          <p:cNvSpPr>
            <a:spLocks/>
          </p:cNvSpPr>
          <p:nvPr/>
        </p:nvSpPr>
        <p:spPr bwMode="auto">
          <a:xfrm>
            <a:off x="8624661" y="5065209"/>
            <a:ext cx="3234035" cy="1126216"/>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39" name="Freeform 6"/>
          <p:cNvSpPr>
            <a:spLocks/>
          </p:cNvSpPr>
          <p:nvPr/>
        </p:nvSpPr>
        <p:spPr bwMode="auto">
          <a:xfrm>
            <a:off x="8633425" y="4206307"/>
            <a:ext cx="3266902" cy="1853654"/>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0" name="Freeform 7"/>
          <p:cNvSpPr>
            <a:spLocks/>
          </p:cNvSpPr>
          <p:nvPr/>
        </p:nvSpPr>
        <p:spPr bwMode="auto">
          <a:xfrm>
            <a:off x="8639998" y="5551631"/>
            <a:ext cx="3218697" cy="874241"/>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3" name="Freeform 8"/>
          <p:cNvSpPr>
            <a:spLocks/>
          </p:cNvSpPr>
          <p:nvPr/>
        </p:nvSpPr>
        <p:spPr bwMode="auto">
          <a:xfrm>
            <a:off x="7432713" y="6296597"/>
            <a:ext cx="2401424" cy="560917"/>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5" name="Freeform 9"/>
          <p:cNvSpPr>
            <a:spLocks/>
          </p:cNvSpPr>
          <p:nvPr/>
        </p:nvSpPr>
        <p:spPr bwMode="auto">
          <a:xfrm>
            <a:off x="8532635" y="6022711"/>
            <a:ext cx="3656914" cy="834801"/>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6" name="Freeform 10"/>
          <p:cNvSpPr>
            <a:spLocks/>
          </p:cNvSpPr>
          <p:nvPr/>
        </p:nvSpPr>
        <p:spPr bwMode="auto">
          <a:xfrm>
            <a:off x="9871385" y="6022712"/>
            <a:ext cx="1290546" cy="681425"/>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7" name="Freeform 11"/>
          <p:cNvSpPr>
            <a:spLocks/>
          </p:cNvSpPr>
          <p:nvPr/>
        </p:nvSpPr>
        <p:spPr bwMode="auto">
          <a:xfrm>
            <a:off x="9939310" y="5400444"/>
            <a:ext cx="714293" cy="650751"/>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8" name="Freeform 12"/>
          <p:cNvSpPr>
            <a:spLocks/>
          </p:cNvSpPr>
          <p:nvPr/>
        </p:nvSpPr>
        <p:spPr bwMode="auto">
          <a:xfrm>
            <a:off x="10215386" y="5569159"/>
            <a:ext cx="602547" cy="482037"/>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9" name="Freeform 13"/>
          <p:cNvSpPr>
            <a:spLocks/>
          </p:cNvSpPr>
          <p:nvPr/>
        </p:nvSpPr>
        <p:spPr bwMode="auto">
          <a:xfrm>
            <a:off x="9564635" y="5461794"/>
            <a:ext cx="650751" cy="104514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0" name="Freeform 14"/>
          <p:cNvSpPr>
            <a:spLocks/>
          </p:cNvSpPr>
          <p:nvPr/>
        </p:nvSpPr>
        <p:spPr bwMode="auto">
          <a:xfrm>
            <a:off x="10215387" y="5805797"/>
            <a:ext cx="652942" cy="2454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1" name="Freeform 15"/>
          <p:cNvSpPr>
            <a:spLocks/>
          </p:cNvSpPr>
          <p:nvPr/>
        </p:nvSpPr>
        <p:spPr bwMode="auto">
          <a:xfrm>
            <a:off x="9753067" y="6051197"/>
            <a:ext cx="462318" cy="582827"/>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2" name="Freeform 16"/>
          <p:cNvSpPr>
            <a:spLocks/>
          </p:cNvSpPr>
          <p:nvPr/>
        </p:nvSpPr>
        <p:spPr bwMode="auto">
          <a:xfrm>
            <a:off x="9921782" y="6051197"/>
            <a:ext cx="946547" cy="652942"/>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3" name="Freeform 17"/>
          <p:cNvSpPr>
            <a:spLocks/>
          </p:cNvSpPr>
          <p:nvPr/>
        </p:nvSpPr>
        <p:spPr bwMode="auto">
          <a:xfrm>
            <a:off x="9926163" y="6425872"/>
            <a:ext cx="2004839" cy="43164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Rectangle 18"/>
          <p:cNvSpPr>
            <a:spLocks noChangeArrowheads="1"/>
          </p:cNvSpPr>
          <p:nvPr/>
        </p:nvSpPr>
        <p:spPr bwMode="auto">
          <a:xfrm>
            <a:off x="8725451" y="6353565"/>
            <a:ext cx="166522" cy="5039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19"/>
          <p:cNvSpPr>
            <a:spLocks/>
          </p:cNvSpPr>
          <p:nvPr/>
        </p:nvSpPr>
        <p:spPr bwMode="auto">
          <a:xfrm>
            <a:off x="8122902" y="6434635"/>
            <a:ext cx="166522" cy="42287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20"/>
          <p:cNvSpPr>
            <a:spLocks/>
          </p:cNvSpPr>
          <p:nvPr/>
        </p:nvSpPr>
        <p:spPr bwMode="auto">
          <a:xfrm>
            <a:off x="8324483" y="6029285"/>
            <a:ext cx="164330" cy="828228"/>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21"/>
          <p:cNvSpPr>
            <a:spLocks/>
          </p:cNvSpPr>
          <p:nvPr/>
        </p:nvSpPr>
        <p:spPr bwMode="auto">
          <a:xfrm>
            <a:off x="8523871" y="5661184"/>
            <a:ext cx="168713" cy="1196330"/>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22"/>
          <p:cNvSpPr>
            <a:spLocks/>
          </p:cNvSpPr>
          <p:nvPr/>
        </p:nvSpPr>
        <p:spPr bwMode="auto">
          <a:xfrm>
            <a:off x="8927030" y="6042431"/>
            <a:ext cx="166522" cy="815082"/>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23"/>
          <p:cNvSpPr>
            <a:spLocks/>
          </p:cNvSpPr>
          <p:nvPr/>
        </p:nvSpPr>
        <p:spPr bwMode="auto">
          <a:xfrm>
            <a:off x="7719745" y="6452163"/>
            <a:ext cx="168713" cy="405350"/>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24"/>
          <p:cNvSpPr>
            <a:spLocks/>
          </p:cNvSpPr>
          <p:nvPr/>
        </p:nvSpPr>
        <p:spPr bwMode="auto">
          <a:xfrm>
            <a:off x="7923516" y="5786074"/>
            <a:ext cx="164330" cy="107143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pic>
        <p:nvPicPr>
          <p:cNvPr id="1026" name="Picture 2" descr="C:\Users\dalek\AppData\Local\Temp\SNAGHTML254967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18" y="2382036"/>
            <a:ext cx="9611048" cy="41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37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584325"/>
            <a:ext cx="5788025" cy="4814888"/>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Correlate performance and usage in a single view</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30" dirty="0">
                <a:solidFill>
                  <a:schemeClr val="tx1"/>
                </a:solidFill>
              </a:rPr>
              <a:t>Pinpoint problems and investigate</a:t>
            </a:r>
            <a:br>
              <a:rPr lang="en-US" sz="2353" kern="0" dirty="0">
                <a:solidFill>
                  <a:schemeClr val="tx1"/>
                </a:solidFill>
              </a:rPr>
            </a:br>
            <a:r>
              <a:rPr lang="en-US" sz="2353" kern="0" dirty="0">
                <a:solidFill>
                  <a:schemeClr val="tx1"/>
                </a:solidFill>
              </a:rPr>
              <a:t>questions like “Do I have network</a:t>
            </a:r>
            <a:br>
              <a:rPr lang="en-US" sz="2353" kern="0" dirty="0">
                <a:solidFill>
                  <a:schemeClr val="tx1"/>
                </a:solidFill>
              </a:rPr>
            </a:br>
            <a:r>
              <a:rPr lang="en-US" sz="2353" kern="0" spc="-10" dirty="0">
                <a:solidFill>
                  <a:schemeClr val="tx1"/>
                </a:solidFill>
              </a:rPr>
              <a:t>performance issues that hurt user</a:t>
            </a:r>
            <a:br>
              <a:rPr lang="en-US" sz="2353" kern="0" dirty="0">
                <a:solidFill>
                  <a:schemeClr val="tx1"/>
                </a:solidFill>
              </a:rPr>
            </a:br>
            <a:r>
              <a:rPr lang="en-US" sz="2353" kern="0" dirty="0">
                <a:solidFill>
                  <a:schemeClr val="tx1"/>
                </a:solidFill>
              </a:rPr>
              <a:t>adoption?”</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50" dirty="0">
                <a:solidFill>
                  <a:schemeClr val="tx1"/>
                </a:solidFill>
              </a:rPr>
              <a:t>Click on specific metric and drill into</a:t>
            </a:r>
            <a:br>
              <a:rPr lang="en-US" sz="2353" kern="0" dirty="0">
                <a:solidFill>
                  <a:schemeClr val="tx1"/>
                </a:solidFill>
              </a:rPr>
            </a:br>
            <a:r>
              <a:rPr lang="en-US" sz="2353" kern="0" spc="40" dirty="0">
                <a:solidFill>
                  <a:schemeClr val="tx1"/>
                </a:solidFill>
              </a:rPr>
              <a:t>detailed information and answer</a:t>
            </a:r>
            <a:br>
              <a:rPr lang="en-US" sz="2353" kern="0" dirty="0">
                <a:solidFill>
                  <a:schemeClr val="tx1"/>
                </a:solidFill>
              </a:rPr>
            </a:br>
            <a:r>
              <a:rPr lang="en-US" sz="2353" kern="0" spc="-20" dirty="0">
                <a:solidFill>
                  <a:schemeClr val="tx1"/>
                </a:solidFill>
              </a:rPr>
              <a:t>questions such as “what request is</a:t>
            </a:r>
            <a:br>
              <a:rPr lang="en-US" sz="2353" kern="0" dirty="0">
                <a:solidFill>
                  <a:schemeClr val="tx1"/>
                </a:solidFill>
              </a:rPr>
            </a:br>
            <a:r>
              <a:rPr lang="en-US" sz="2353" kern="0" dirty="0">
                <a:solidFill>
                  <a:schemeClr val="tx1"/>
                </a:solidFill>
              </a:rPr>
              <a:t>failing the most?”</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74" name="Picture 73"/>
          <p:cNvPicPr>
            <a:picLocks noChangeAspect="1"/>
          </p:cNvPicPr>
          <p:nvPr/>
        </p:nvPicPr>
        <p:blipFill rotWithShape="1">
          <a:blip r:embed="rId2"/>
          <a:srcRect l="-1" r="207"/>
          <a:stretch/>
        </p:blipFill>
        <p:spPr>
          <a:xfrm>
            <a:off x="5208537" y="2233767"/>
            <a:ext cx="6806870" cy="4314712"/>
          </a:xfrm>
          <a:prstGeom prst="rect">
            <a:avLst/>
          </a:prstGeom>
          <a:ln w="25400">
            <a:solidFill>
              <a:schemeClr val="tx1"/>
            </a:solidFill>
          </a:ln>
        </p:spPr>
      </p:pic>
      <p:sp>
        <p:nvSpPr>
          <p:cNvPr id="2" name="Rectangle 1"/>
          <p:cNvSpPr/>
          <p:nvPr/>
        </p:nvSpPr>
        <p:spPr>
          <a:xfrm>
            <a:off x="642749" y="918983"/>
            <a:ext cx="716779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Detailed insights with the click of a button</a:t>
            </a:r>
          </a:p>
        </p:txBody>
      </p:sp>
    </p:spTree>
    <p:extLst>
      <p:ext uri="{BB962C8B-B14F-4D97-AF65-F5344CB8AC3E}">
        <p14:creationId xmlns:p14="http://schemas.microsoft.com/office/powerpoint/2010/main" val="166812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1800"/>
            <a:ext cx="4283075" cy="4800600"/>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tx1"/>
                </a:solidFill>
                <a:latin typeface="+mn-lt"/>
              </a:rPr>
              <a:t>Metrics Explorer</a:t>
            </a:r>
            <a:r>
              <a:rPr lang="en-US" sz="2400" kern="0" dirty="0">
                <a:solidFill>
                  <a:schemeClr val="tx1"/>
                </a:solidFill>
              </a:rPr>
              <a:t> provides a flexible multi-dimensional UI over custom and</a:t>
            </a:r>
            <a:br>
              <a:rPr lang="en-US" sz="2400" kern="0" dirty="0">
                <a:solidFill>
                  <a:schemeClr val="tx1"/>
                </a:solidFill>
              </a:rPr>
            </a:br>
            <a:r>
              <a:rPr lang="en-US" sz="2400" kern="0" dirty="0">
                <a:solidFill>
                  <a:schemeClr val="tx1"/>
                </a:solidFill>
              </a:rPr>
              <a:t>out-of-the-box telemetry collected</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50" dirty="0">
                <a:solidFill>
                  <a:schemeClr val="tx1"/>
                </a:solidFill>
                <a:latin typeface="+mn-lt"/>
              </a:rPr>
              <a:t>Diagnostic Search</a:t>
            </a:r>
            <a:r>
              <a:rPr lang="en-US" sz="2400" kern="0" spc="50" dirty="0">
                <a:solidFill>
                  <a:schemeClr val="tx1"/>
                </a:solidFill>
              </a:rPr>
              <a:t> enables</a:t>
            </a:r>
            <a:br>
              <a:rPr lang="en-US" sz="2400" kern="0" dirty="0">
                <a:solidFill>
                  <a:schemeClr val="tx1"/>
                </a:solidFill>
              </a:rPr>
            </a:br>
            <a:r>
              <a:rPr lang="en-US" sz="2400" kern="0" dirty="0">
                <a:solidFill>
                  <a:schemeClr val="tx1"/>
                </a:solidFill>
              </a:rPr>
              <a:t>efficient search over large</a:t>
            </a:r>
            <a:br>
              <a:rPr lang="en-US" sz="2400" kern="0" dirty="0">
                <a:solidFill>
                  <a:schemeClr val="tx1"/>
                </a:solidFill>
              </a:rPr>
            </a:br>
            <a:r>
              <a:rPr lang="en-US" sz="2400" kern="0" spc="50" dirty="0">
                <a:solidFill>
                  <a:schemeClr val="tx1"/>
                </a:solidFill>
              </a:rPr>
              <a:t>sets of data using the</a:t>
            </a:r>
            <a:br>
              <a:rPr lang="en-US" sz="2400" kern="0" dirty="0">
                <a:solidFill>
                  <a:schemeClr val="tx1"/>
                </a:solidFill>
              </a:rPr>
            </a:br>
            <a:r>
              <a:rPr lang="en-US" sz="2400" kern="0" dirty="0">
                <a:solidFill>
                  <a:schemeClr val="tx1"/>
                </a:solidFill>
              </a:rPr>
              <a:t>query experience</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 tools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6" name="Picture 5"/>
          <p:cNvPicPr>
            <a:picLocks noChangeAspect="1"/>
          </p:cNvPicPr>
          <p:nvPr/>
        </p:nvPicPr>
        <p:blipFill>
          <a:blip r:embed="rId3"/>
          <a:stretch>
            <a:fillRect/>
          </a:stretch>
        </p:blipFill>
        <p:spPr>
          <a:xfrm>
            <a:off x="4402151" y="2756682"/>
            <a:ext cx="7621285" cy="3358459"/>
          </a:xfrm>
          <a:prstGeom prst="rect">
            <a:avLst/>
          </a:prstGeom>
          <a:ln w="25400">
            <a:solidFill>
              <a:srgbClr val="000000"/>
            </a:solidFill>
          </a:ln>
        </p:spPr>
      </p:pic>
      <p:sp>
        <p:nvSpPr>
          <p:cNvPr id="7" name="Rectangle 6"/>
          <p:cNvSpPr/>
          <p:nvPr/>
        </p:nvSpPr>
        <p:spPr>
          <a:xfrm>
            <a:off x="642749" y="918983"/>
            <a:ext cx="10435998"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Powerful insights with Metrics Explorer and Diagnostic Search</a:t>
            </a:r>
          </a:p>
        </p:txBody>
      </p:sp>
    </p:spTree>
    <p:extLst>
      <p:ext uri="{BB962C8B-B14F-4D97-AF65-F5344CB8AC3E}">
        <p14:creationId xmlns:p14="http://schemas.microsoft.com/office/powerpoint/2010/main" val="2565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fee586e5-3c92-48eb-9898-42915e590ada"/>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AzureTheme</Template>
  <TotalTime>21831</TotalTime>
  <Words>1116</Words>
  <Application>Microsoft Office PowerPoint</Application>
  <PresentationFormat>Widescreen</PresentationFormat>
  <Paragraphs>132</Paragraphs>
  <Slides>13</Slides>
  <Notes>10</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13</vt:i4>
      </vt:variant>
    </vt:vector>
  </HeadingPairs>
  <TitlesOfParts>
    <vt:vector size="33" baseType="lpstr">
      <vt:lpstr>ＭＳ Ｐゴシック</vt:lpstr>
      <vt:lpstr>Arial</vt:lpstr>
      <vt:lpstr>Avenir LT Pro 45 Book</vt:lpstr>
      <vt:lpstr>Calibri</vt:lpstr>
      <vt:lpstr>Consolas</vt:lpstr>
      <vt:lpstr>Segoe</vt:lpstr>
      <vt:lpstr>Segoe UI</vt:lpstr>
      <vt:lpstr>Segoe UI Light</vt:lpstr>
      <vt:lpstr>Segoe ui light (Headings)</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MSVID_White_16x9_2012-08-18</vt:lpstr>
      <vt:lpstr>Titles &amp; Breakers</vt:lpstr>
      <vt:lpstr>TEE14 Speaker PPT Template</vt:lpstr>
      <vt:lpstr>Azure Application Insights</vt:lpstr>
      <vt:lpstr>Goal</vt:lpstr>
      <vt:lpstr>What is Application Insights?</vt:lpstr>
      <vt:lpstr>Sources of Telemetry</vt:lpstr>
      <vt:lpstr> </vt:lpstr>
      <vt:lpstr>Key capabilities</vt:lpstr>
      <vt:lpstr>Overview Blade</vt:lpstr>
      <vt:lpstr>Drill down</vt:lpstr>
      <vt:lpstr>Drill down tools</vt:lpstr>
      <vt:lpstr>Fast and powerful insights</vt:lpstr>
      <vt:lpstr>Fast and powerful insights</vt:lpstr>
      <vt:lpstr>Fast and powerful insights</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test teste</cp:lastModifiedBy>
  <cp:revision>427</cp:revision>
  <cp:lastPrinted>2014-03-26T17:46:13Z</cp:lastPrinted>
  <dcterms:created xsi:type="dcterms:W3CDTF">2014-03-19T23:21:38Z</dcterms:created>
  <dcterms:modified xsi:type="dcterms:W3CDTF">2017-04-21T01:31:07Z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